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sldIdLst>
    <p:sldId id="256" r:id="rId5"/>
    <p:sldId id="257" r:id="rId6"/>
    <p:sldId id="513" r:id="rId7"/>
    <p:sldId id="514" r:id="rId8"/>
    <p:sldId id="490" r:id="rId9"/>
    <p:sldId id="487" r:id="rId10"/>
    <p:sldId id="492" r:id="rId11"/>
    <p:sldId id="491" r:id="rId12"/>
    <p:sldId id="500" r:id="rId13"/>
    <p:sldId id="493" r:id="rId14"/>
    <p:sldId id="494" r:id="rId15"/>
    <p:sldId id="495" r:id="rId16"/>
    <p:sldId id="496" r:id="rId17"/>
    <p:sldId id="497" r:id="rId18"/>
    <p:sldId id="499" r:id="rId19"/>
    <p:sldId id="505" r:id="rId20"/>
    <p:sldId id="502" r:id="rId21"/>
    <p:sldId id="503" r:id="rId22"/>
    <p:sldId id="504" r:id="rId23"/>
    <p:sldId id="506" r:id="rId24"/>
    <p:sldId id="507" r:id="rId25"/>
    <p:sldId id="508" r:id="rId26"/>
    <p:sldId id="509" r:id="rId27"/>
    <p:sldId id="510" r:id="rId28"/>
    <p:sldId id="511" r:id="rId29"/>
    <p:sldId id="515" r:id="rId30"/>
    <p:sldId id="516" r:id="rId31"/>
    <p:sldId id="523" r:id="rId32"/>
    <p:sldId id="524" r:id="rId33"/>
    <p:sldId id="518" r:id="rId34"/>
    <p:sldId id="517" r:id="rId35"/>
    <p:sldId id="519" r:id="rId36"/>
    <p:sldId id="520" r:id="rId37"/>
    <p:sldId id="521" r:id="rId38"/>
    <p:sldId id="522"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9889"/>
    <a:srgbClr val="A8D0C8"/>
    <a:srgbClr val="E0D7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4995" autoAdjust="0"/>
    <p:restoredTop sz="80326" autoAdjust="0"/>
  </p:normalViewPr>
  <p:slideViewPr>
    <p:cSldViewPr snapToGrid="0">
      <p:cViewPr varScale="1">
        <p:scale>
          <a:sx n="65" d="100"/>
          <a:sy n="65" d="100"/>
        </p:scale>
        <p:origin x="1910" y="58"/>
      </p:cViewPr>
      <p:guideLst/>
    </p:cSldViewPr>
  </p:slideViewPr>
  <p:notesTextViewPr>
    <p:cViewPr>
      <p:scale>
        <a:sx n="66" d="100"/>
        <a:sy n="66" d="100"/>
      </p:scale>
      <p:origin x="0" y="0"/>
    </p:cViewPr>
  </p:notesTextViewPr>
  <p:sorterViewPr>
    <p:cViewPr varScale="1">
      <p:scale>
        <a:sx n="100" d="100"/>
        <a:sy n="100" d="100"/>
      </p:scale>
      <p:origin x="0" y="-6048"/>
    </p:cViewPr>
  </p:sorterViewPr>
  <p:notesViewPr>
    <p:cSldViewPr snapToGrid="0">
      <p:cViewPr varScale="1">
        <p:scale>
          <a:sx n="62" d="100"/>
          <a:sy n="62" d="100"/>
        </p:scale>
        <p:origin x="3154"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CC7858-EAFE-49CE-86FF-B0BBC229ACBB}" type="datetimeFigureOut">
              <a:rPr lang="en-ZA" smtClean="0"/>
              <a:t>2022/01/19</a:t>
            </a:fld>
            <a:endParaRPr lang="en-Z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BEA0A4-BF1B-4304-BB16-748FEC2DDA86}" type="slidenum">
              <a:rPr lang="en-ZA" smtClean="0"/>
              <a:t>‹#›</a:t>
            </a:fld>
            <a:endParaRPr lang="en-ZA"/>
          </a:p>
        </p:txBody>
      </p:sp>
    </p:spTree>
    <p:extLst>
      <p:ext uri="{BB962C8B-B14F-4D97-AF65-F5344CB8AC3E}">
        <p14:creationId xmlns:p14="http://schemas.microsoft.com/office/powerpoint/2010/main" val="1581036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u="none" dirty="0"/>
          </a:p>
        </p:txBody>
      </p:sp>
      <p:sp>
        <p:nvSpPr>
          <p:cNvPr id="4" name="Slide Number Placeholder 3"/>
          <p:cNvSpPr>
            <a:spLocks noGrp="1"/>
          </p:cNvSpPr>
          <p:nvPr>
            <p:ph type="sldNum" sz="quarter" idx="5"/>
          </p:nvPr>
        </p:nvSpPr>
        <p:spPr/>
        <p:txBody>
          <a:bodyPr/>
          <a:lstStyle/>
          <a:p>
            <a:fld id="{87BEA0A4-BF1B-4304-BB16-748FEC2DDA86}" type="slidenum">
              <a:rPr lang="en-ZA" smtClean="0"/>
              <a:t>1</a:t>
            </a:fld>
            <a:endParaRPr lang="en-ZA"/>
          </a:p>
        </p:txBody>
      </p:sp>
    </p:spTree>
    <p:extLst>
      <p:ext uri="{BB962C8B-B14F-4D97-AF65-F5344CB8AC3E}">
        <p14:creationId xmlns:p14="http://schemas.microsoft.com/office/powerpoint/2010/main" val="296968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a:p>
        </p:txBody>
      </p:sp>
      <p:sp>
        <p:nvSpPr>
          <p:cNvPr id="4" name="Slide Number Placeholder 3"/>
          <p:cNvSpPr>
            <a:spLocks noGrp="1"/>
          </p:cNvSpPr>
          <p:nvPr>
            <p:ph type="sldNum" sz="quarter" idx="5"/>
          </p:nvPr>
        </p:nvSpPr>
        <p:spPr/>
        <p:txBody>
          <a:bodyPr/>
          <a:lstStyle/>
          <a:p>
            <a:fld id="{87BEA0A4-BF1B-4304-BB16-748FEC2DDA86}" type="slidenum">
              <a:rPr lang="en-ZA" smtClean="0"/>
              <a:t>2</a:t>
            </a:fld>
            <a:endParaRPr lang="en-ZA"/>
          </a:p>
        </p:txBody>
      </p:sp>
    </p:spTree>
    <p:extLst>
      <p:ext uri="{BB962C8B-B14F-4D97-AF65-F5344CB8AC3E}">
        <p14:creationId xmlns:p14="http://schemas.microsoft.com/office/powerpoint/2010/main" val="2988419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7BEA0A4-BF1B-4304-BB16-748FEC2DDA86}" type="slidenum">
              <a:rPr lang="en-ZA" smtClean="0"/>
              <a:t>3</a:t>
            </a:fld>
            <a:endParaRPr lang="en-ZA"/>
          </a:p>
        </p:txBody>
      </p:sp>
    </p:spTree>
    <p:extLst>
      <p:ext uri="{BB962C8B-B14F-4D97-AF65-F5344CB8AC3E}">
        <p14:creationId xmlns:p14="http://schemas.microsoft.com/office/powerpoint/2010/main" val="3130916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u="none" dirty="0"/>
          </a:p>
        </p:txBody>
      </p:sp>
      <p:sp>
        <p:nvSpPr>
          <p:cNvPr id="4" name="Slide Number Placeholder 3"/>
          <p:cNvSpPr>
            <a:spLocks noGrp="1"/>
          </p:cNvSpPr>
          <p:nvPr>
            <p:ph type="sldNum" sz="quarter" idx="5"/>
          </p:nvPr>
        </p:nvSpPr>
        <p:spPr/>
        <p:txBody>
          <a:bodyPr/>
          <a:lstStyle/>
          <a:p>
            <a:fld id="{87BEA0A4-BF1B-4304-BB16-748FEC2DDA86}" type="slidenum">
              <a:rPr lang="en-ZA" smtClean="0"/>
              <a:t>4</a:t>
            </a:fld>
            <a:endParaRPr lang="en-ZA"/>
          </a:p>
        </p:txBody>
      </p:sp>
    </p:spTree>
    <p:extLst>
      <p:ext uri="{BB962C8B-B14F-4D97-AF65-F5344CB8AC3E}">
        <p14:creationId xmlns:p14="http://schemas.microsoft.com/office/powerpoint/2010/main" val="968546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7BEA0A4-BF1B-4304-BB16-748FEC2DDA86}" type="slidenum">
              <a:rPr lang="en-ZA" smtClean="0"/>
              <a:t>5</a:t>
            </a:fld>
            <a:endParaRPr lang="en-ZA"/>
          </a:p>
        </p:txBody>
      </p:sp>
    </p:spTree>
    <p:extLst>
      <p:ext uri="{BB962C8B-B14F-4D97-AF65-F5344CB8AC3E}">
        <p14:creationId xmlns:p14="http://schemas.microsoft.com/office/powerpoint/2010/main" val="419108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7BEA0A4-BF1B-4304-BB16-748FEC2DDA86}" type="slidenum">
              <a:rPr lang="en-ZA" smtClean="0"/>
              <a:t>6</a:t>
            </a:fld>
            <a:endParaRPr lang="en-ZA"/>
          </a:p>
        </p:txBody>
      </p:sp>
    </p:spTree>
    <p:extLst>
      <p:ext uri="{BB962C8B-B14F-4D97-AF65-F5344CB8AC3E}">
        <p14:creationId xmlns:p14="http://schemas.microsoft.com/office/powerpoint/2010/main" val="182177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spcAft>
                <a:spcPts val="1000"/>
              </a:spcAft>
              <a:tabLst>
                <a:tab pos="177800" algn="l"/>
              </a:tabLst>
            </a:pPr>
            <a:endParaRPr lang="en-US"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7</a:t>
            </a:fld>
            <a:endParaRPr lang="en-ZA"/>
          </a:p>
        </p:txBody>
      </p:sp>
    </p:spTree>
    <p:extLst>
      <p:ext uri="{BB962C8B-B14F-4D97-AF65-F5344CB8AC3E}">
        <p14:creationId xmlns:p14="http://schemas.microsoft.com/office/powerpoint/2010/main" val="2011544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spcAft>
                <a:spcPts val="1000"/>
              </a:spcAft>
              <a:tabLst>
                <a:tab pos="177800" algn="l"/>
              </a:tabLst>
            </a:pPr>
            <a:endParaRPr lang="en-US" dirty="0">
              <a:effectLst/>
              <a:latin typeface="Arial" panose="020B0604020202020204" pitchFamily="34" charset="0"/>
              <a:ea typeface="Arial" panose="020B0604020202020204" pitchFamily="34" charset="0"/>
              <a:cs typeface="Arial" panose="020B0604020202020204" pitchFamily="34" charset="0"/>
            </a:endParaRPr>
          </a:p>
          <a:p>
            <a:pPr marL="0" indent="0" algn="just">
              <a:lnSpc>
                <a:spcPct val="115000"/>
              </a:lnSpc>
              <a:spcBef>
                <a:spcPts val="600"/>
              </a:spcBef>
              <a:spcAft>
                <a:spcPts val="1000"/>
              </a:spcAft>
              <a:buFont typeface="Arial" panose="020B0604020202020204" pitchFamily="34" charset="0"/>
              <a:buNone/>
              <a:tabLst>
                <a:tab pos="177800" algn="l"/>
              </a:tabLst>
            </a:pPr>
            <a:endParaRPr lang="en-US" dirty="0">
              <a:effectLst/>
              <a:latin typeface="Arial" panose="020B0604020202020204" pitchFamily="34" charset="0"/>
              <a:ea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8</a:t>
            </a:fld>
            <a:endParaRPr lang="en-ZA"/>
          </a:p>
        </p:txBody>
      </p:sp>
    </p:spTree>
    <p:extLst>
      <p:ext uri="{BB962C8B-B14F-4D97-AF65-F5344CB8AC3E}">
        <p14:creationId xmlns:p14="http://schemas.microsoft.com/office/powerpoint/2010/main" val="2125260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spcAft>
                <a:spcPts val="1000"/>
              </a:spcAft>
              <a:tabLst>
                <a:tab pos="177800" algn="l"/>
              </a:tabLst>
            </a:pPr>
            <a:endParaRPr lang="en-US" dirty="0">
              <a:effectLst/>
              <a:latin typeface="Arial" panose="020B0604020202020204" pitchFamily="34" charset="0"/>
              <a:ea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9</a:t>
            </a:fld>
            <a:endParaRPr lang="en-ZA"/>
          </a:p>
        </p:txBody>
      </p:sp>
    </p:spTree>
    <p:extLst>
      <p:ext uri="{BB962C8B-B14F-4D97-AF65-F5344CB8AC3E}">
        <p14:creationId xmlns:p14="http://schemas.microsoft.com/office/powerpoint/2010/main" val="42174590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spcAft>
                <a:spcPts val="1000"/>
              </a:spcAft>
              <a:tabLst>
                <a:tab pos="177800" algn="l"/>
              </a:tabLst>
            </a:pPr>
            <a:endParaRPr lang="en-GB" dirty="0">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10</a:t>
            </a:fld>
            <a:endParaRPr lang="en-ZA"/>
          </a:p>
        </p:txBody>
      </p:sp>
    </p:spTree>
    <p:extLst>
      <p:ext uri="{BB962C8B-B14F-4D97-AF65-F5344CB8AC3E}">
        <p14:creationId xmlns:p14="http://schemas.microsoft.com/office/powerpoint/2010/main" val="3261499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GB"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11</a:t>
            </a:fld>
            <a:endParaRPr lang="en-ZA"/>
          </a:p>
        </p:txBody>
      </p:sp>
    </p:spTree>
    <p:extLst>
      <p:ext uri="{BB962C8B-B14F-4D97-AF65-F5344CB8AC3E}">
        <p14:creationId xmlns:p14="http://schemas.microsoft.com/office/powerpoint/2010/main" val="2749212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spcAft>
                <a:spcPts val="1000"/>
              </a:spcAft>
              <a:tabLst>
                <a:tab pos="0" algn="l"/>
              </a:tabLst>
            </a:pPr>
            <a:endParaRPr lang="en-GB" sz="1100" dirty="0">
              <a:solidFill>
                <a:srgbClr val="000000"/>
              </a:solidFill>
              <a:effectLst/>
              <a:latin typeface="Arial" panose="020B0604020202020204" pitchFamily="34" charset="0"/>
              <a:ea typeface="Times New Roman" panose="02020603050405020304" pitchFamily="18" charset="0"/>
            </a:endParaRPr>
          </a:p>
          <a:p>
            <a:pPr algn="just">
              <a:lnSpc>
                <a:spcPct val="115000"/>
              </a:lnSpc>
              <a:spcBef>
                <a:spcPts val="600"/>
              </a:spcBef>
              <a:spcAft>
                <a:spcPts val="1000"/>
              </a:spcAft>
              <a:tabLst>
                <a:tab pos="0" algn="l"/>
              </a:tabLst>
            </a:pPr>
            <a:endParaRPr lang="en-US" sz="1100"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12</a:t>
            </a:fld>
            <a:endParaRPr lang="en-ZA"/>
          </a:p>
        </p:txBody>
      </p:sp>
    </p:spTree>
    <p:extLst>
      <p:ext uri="{BB962C8B-B14F-4D97-AF65-F5344CB8AC3E}">
        <p14:creationId xmlns:p14="http://schemas.microsoft.com/office/powerpoint/2010/main" val="36375385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tabLst>
                <a:tab pos="177800" algn="l"/>
              </a:tabLst>
            </a:pPr>
            <a:endParaRPr lang="en-US"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13</a:t>
            </a:fld>
            <a:endParaRPr lang="en-ZA"/>
          </a:p>
        </p:txBody>
      </p:sp>
    </p:spTree>
    <p:extLst>
      <p:ext uri="{BB962C8B-B14F-4D97-AF65-F5344CB8AC3E}">
        <p14:creationId xmlns:p14="http://schemas.microsoft.com/office/powerpoint/2010/main" val="1180015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US" sz="1100"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14</a:t>
            </a:fld>
            <a:endParaRPr lang="en-ZA"/>
          </a:p>
        </p:txBody>
      </p:sp>
    </p:spTree>
    <p:extLst>
      <p:ext uri="{BB962C8B-B14F-4D97-AF65-F5344CB8AC3E}">
        <p14:creationId xmlns:p14="http://schemas.microsoft.com/office/powerpoint/2010/main" val="1080764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US" sz="1100"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15</a:t>
            </a:fld>
            <a:endParaRPr lang="en-ZA"/>
          </a:p>
        </p:txBody>
      </p:sp>
    </p:spTree>
    <p:extLst>
      <p:ext uri="{BB962C8B-B14F-4D97-AF65-F5344CB8AC3E}">
        <p14:creationId xmlns:p14="http://schemas.microsoft.com/office/powerpoint/2010/main" val="10962161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US" sz="1100"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16</a:t>
            </a:fld>
            <a:endParaRPr lang="en-ZA"/>
          </a:p>
        </p:txBody>
      </p:sp>
    </p:spTree>
    <p:extLst>
      <p:ext uri="{BB962C8B-B14F-4D97-AF65-F5344CB8AC3E}">
        <p14:creationId xmlns:p14="http://schemas.microsoft.com/office/powerpoint/2010/main" val="1781474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US" sz="1100"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17</a:t>
            </a:fld>
            <a:endParaRPr lang="en-ZA"/>
          </a:p>
        </p:txBody>
      </p:sp>
    </p:spTree>
    <p:extLst>
      <p:ext uri="{BB962C8B-B14F-4D97-AF65-F5344CB8AC3E}">
        <p14:creationId xmlns:p14="http://schemas.microsoft.com/office/powerpoint/2010/main" val="2718977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15000"/>
              </a:lnSpc>
              <a:spcBef>
                <a:spcPts val="600"/>
              </a:spcBef>
              <a:spcAft>
                <a:spcPts val="0"/>
              </a:spcAft>
            </a:pPr>
            <a:endParaRPr lang="en-US" sz="1100" b="1"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18</a:t>
            </a:fld>
            <a:endParaRPr lang="en-ZA"/>
          </a:p>
        </p:txBody>
      </p:sp>
    </p:spTree>
    <p:extLst>
      <p:ext uri="{BB962C8B-B14F-4D97-AF65-F5344CB8AC3E}">
        <p14:creationId xmlns:p14="http://schemas.microsoft.com/office/powerpoint/2010/main" val="3182740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b="1" dirty="0">
              <a:effectLst/>
              <a:latin typeface="Arial" panose="020B0604020202020204" pitchFamily="34" charset="0"/>
              <a:ea typeface="SimSu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19</a:t>
            </a:fld>
            <a:endParaRPr lang="en-ZA"/>
          </a:p>
        </p:txBody>
      </p:sp>
    </p:spTree>
    <p:extLst>
      <p:ext uri="{BB962C8B-B14F-4D97-AF65-F5344CB8AC3E}">
        <p14:creationId xmlns:p14="http://schemas.microsoft.com/office/powerpoint/2010/main" val="38017845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sz="11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20</a:t>
            </a:fld>
            <a:endParaRPr lang="en-ZA"/>
          </a:p>
        </p:txBody>
      </p:sp>
    </p:spTree>
    <p:extLst>
      <p:ext uri="{BB962C8B-B14F-4D97-AF65-F5344CB8AC3E}">
        <p14:creationId xmlns:p14="http://schemas.microsoft.com/office/powerpoint/2010/main" val="41340332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21</a:t>
            </a:fld>
            <a:endParaRPr lang="en-ZA"/>
          </a:p>
        </p:txBody>
      </p:sp>
    </p:spTree>
    <p:extLst>
      <p:ext uri="{BB962C8B-B14F-4D97-AF65-F5344CB8AC3E}">
        <p14:creationId xmlns:p14="http://schemas.microsoft.com/office/powerpoint/2010/main" val="16635045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22</a:t>
            </a:fld>
            <a:endParaRPr lang="en-ZA"/>
          </a:p>
        </p:txBody>
      </p:sp>
    </p:spTree>
    <p:extLst>
      <p:ext uri="{BB962C8B-B14F-4D97-AF65-F5344CB8AC3E}">
        <p14:creationId xmlns:p14="http://schemas.microsoft.com/office/powerpoint/2010/main" val="145515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23</a:t>
            </a:fld>
            <a:endParaRPr lang="en-ZA"/>
          </a:p>
        </p:txBody>
      </p:sp>
    </p:spTree>
    <p:extLst>
      <p:ext uri="{BB962C8B-B14F-4D97-AF65-F5344CB8AC3E}">
        <p14:creationId xmlns:p14="http://schemas.microsoft.com/office/powerpoint/2010/main" val="996355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24</a:t>
            </a:fld>
            <a:endParaRPr lang="en-ZA"/>
          </a:p>
        </p:txBody>
      </p:sp>
    </p:spTree>
    <p:extLst>
      <p:ext uri="{BB962C8B-B14F-4D97-AF65-F5344CB8AC3E}">
        <p14:creationId xmlns:p14="http://schemas.microsoft.com/office/powerpoint/2010/main" val="18620907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87BEA0A4-BF1B-4304-BB16-748FEC2DDA86}" type="slidenum">
              <a:rPr lang="en-ZA" smtClean="0"/>
              <a:t>25</a:t>
            </a:fld>
            <a:endParaRPr lang="en-ZA"/>
          </a:p>
        </p:txBody>
      </p:sp>
    </p:spTree>
    <p:extLst>
      <p:ext uri="{BB962C8B-B14F-4D97-AF65-F5344CB8AC3E}">
        <p14:creationId xmlns:p14="http://schemas.microsoft.com/office/powerpoint/2010/main" val="7437618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u="none" dirty="0"/>
          </a:p>
        </p:txBody>
      </p:sp>
      <p:sp>
        <p:nvSpPr>
          <p:cNvPr id="4" name="Slide Number Placeholder 3"/>
          <p:cNvSpPr>
            <a:spLocks noGrp="1"/>
          </p:cNvSpPr>
          <p:nvPr>
            <p:ph type="sldNum" sz="quarter" idx="5"/>
          </p:nvPr>
        </p:nvSpPr>
        <p:spPr/>
        <p:txBody>
          <a:bodyPr/>
          <a:lstStyle/>
          <a:p>
            <a:fld id="{87BEA0A4-BF1B-4304-BB16-748FEC2DDA86}" type="slidenum">
              <a:rPr lang="en-ZA" smtClean="0"/>
              <a:t>26</a:t>
            </a:fld>
            <a:endParaRPr lang="en-ZA"/>
          </a:p>
        </p:txBody>
      </p:sp>
    </p:spTree>
    <p:extLst>
      <p:ext uri="{BB962C8B-B14F-4D97-AF65-F5344CB8AC3E}">
        <p14:creationId xmlns:p14="http://schemas.microsoft.com/office/powerpoint/2010/main" val="416974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27</a:t>
            </a:fld>
            <a:endParaRPr lang="en-ZA"/>
          </a:p>
        </p:txBody>
      </p:sp>
    </p:spTree>
    <p:extLst>
      <p:ext uri="{BB962C8B-B14F-4D97-AF65-F5344CB8AC3E}">
        <p14:creationId xmlns:p14="http://schemas.microsoft.com/office/powerpoint/2010/main" val="27927223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28</a:t>
            </a:fld>
            <a:endParaRPr lang="en-ZA"/>
          </a:p>
        </p:txBody>
      </p:sp>
    </p:spTree>
    <p:extLst>
      <p:ext uri="{BB962C8B-B14F-4D97-AF65-F5344CB8AC3E}">
        <p14:creationId xmlns:p14="http://schemas.microsoft.com/office/powerpoint/2010/main" val="6972779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29</a:t>
            </a:fld>
            <a:endParaRPr lang="en-ZA"/>
          </a:p>
        </p:txBody>
      </p:sp>
    </p:spTree>
    <p:extLst>
      <p:ext uri="{BB962C8B-B14F-4D97-AF65-F5344CB8AC3E}">
        <p14:creationId xmlns:p14="http://schemas.microsoft.com/office/powerpoint/2010/main" val="37445473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u="none" dirty="0"/>
          </a:p>
        </p:txBody>
      </p:sp>
      <p:sp>
        <p:nvSpPr>
          <p:cNvPr id="4" name="Slide Number Placeholder 3"/>
          <p:cNvSpPr>
            <a:spLocks noGrp="1"/>
          </p:cNvSpPr>
          <p:nvPr>
            <p:ph type="sldNum" sz="quarter" idx="5"/>
          </p:nvPr>
        </p:nvSpPr>
        <p:spPr/>
        <p:txBody>
          <a:bodyPr/>
          <a:lstStyle/>
          <a:p>
            <a:fld id="{87BEA0A4-BF1B-4304-BB16-748FEC2DDA86}" type="slidenum">
              <a:rPr lang="en-ZA" smtClean="0"/>
              <a:t>30</a:t>
            </a:fld>
            <a:endParaRPr lang="en-ZA"/>
          </a:p>
        </p:txBody>
      </p:sp>
    </p:spTree>
    <p:extLst>
      <p:ext uri="{BB962C8B-B14F-4D97-AF65-F5344CB8AC3E}">
        <p14:creationId xmlns:p14="http://schemas.microsoft.com/office/powerpoint/2010/main" val="421247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Bef>
                <a:spcPts val="600"/>
              </a:spcBef>
              <a:tabLst>
                <a:tab pos="177800" algn="l"/>
              </a:tabLst>
            </a:pPr>
            <a:endParaRPr lang="en-ZA"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7BEA0A4-BF1B-4304-BB16-748FEC2DDA86}" type="slidenum">
              <a:rPr lang="en-ZA" smtClean="0"/>
              <a:t>31</a:t>
            </a:fld>
            <a:endParaRPr lang="en-ZA"/>
          </a:p>
        </p:txBody>
      </p:sp>
    </p:spTree>
    <p:extLst>
      <p:ext uri="{BB962C8B-B14F-4D97-AF65-F5344CB8AC3E}">
        <p14:creationId xmlns:p14="http://schemas.microsoft.com/office/powerpoint/2010/main" val="1790342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a:t>End of my presentation, but just thought I would give you some ideas of how you can stay informed of developments. </a:t>
            </a:r>
          </a:p>
        </p:txBody>
      </p:sp>
      <p:sp>
        <p:nvSpPr>
          <p:cNvPr id="4" name="Slide Number Placeholder 3"/>
          <p:cNvSpPr>
            <a:spLocks noGrp="1"/>
          </p:cNvSpPr>
          <p:nvPr>
            <p:ph type="sldNum" sz="quarter" idx="5"/>
          </p:nvPr>
        </p:nvSpPr>
        <p:spPr/>
        <p:txBody>
          <a:bodyPr/>
          <a:lstStyle/>
          <a:p>
            <a:fld id="{87BEA0A4-BF1B-4304-BB16-748FEC2DDA86}" type="slidenum">
              <a:rPr lang="en-ZA" smtClean="0"/>
              <a:t>32</a:t>
            </a:fld>
            <a:endParaRPr lang="en-ZA"/>
          </a:p>
        </p:txBody>
      </p:sp>
    </p:spTree>
    <p:extLst>
      <p:ext uri="{BB962C8B-B14F-4D97-AF65-F5344CB8AC3E}">
        <p14:creationId xmlns:p14="http://schemas.microsoft.com/office/powerpoint/2010/main" val="13230142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a:p>
        </p:txBody>
      </p:sp>
      <p:sp>
        <p:nvSpPr>
          <p:cNvPr id="4" name="Slide Number Placeholder 3"/>
          <p:cNvSpPr>
            <a:spLocks noGrp="1"/>
          </p:cNvSpPr>
          <p:nvPr>
            <p:ph type="sldNum" sz="quarter" idx="5"/>
          </p:nvPr>
        </p:nvSpPr>
        <p:spPr/>
        <p:txBody>
          <a:bodyPr/>
          <a:lstStyle/>
          <a:p>
            <a:fld id="{87BEA0A4-BF1B-4304-BB16-748FEC2DDA86}" type="slidenum">
              <a:rPr lang="en-ZA" smtClean="0"/>
              <a:t>33</a:t>
            </a:fld>
            <a:endParaRPr lang="en-ZA"/>
          </a:p>
        </p:txBody>
      </p:sp>
    </p:spTree>
    <p:extLst>
      <p:ext uri="{BB962C8B-B14F-4D97-AF65-F5344CB8AC3E}">
        <p14:creationId xmlns:p14="http://schemas.microsoft.com/office/powerpoint/2010/main" val="4189916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a:t>Recently revised. Look on their website. </a:t>
            </a:r>
          </a:p>
          <a:p>
            <a:endParaRPr lang="en-ZA"/>
          </a:p>
        </p:txBody>
      </p:sp>
      <p:sp>
        <p:nvSpPr>
          <p:cNvPr id="4" name="Slide Number Placeholder 3"/>
          <p:cNvSpPr>
            <a:spLocks noGrp="1"/>
          </p:cNvSpPr>
          <p:nvPr>
            <p:ph type="sldNum" sz="quarter" idx="5"/>
          </p:nvPr>
        </p:nvSpPr>
        <p:spPr/>
        <p:txBody>
          <a:bodyPr/>
          <a:lstStyle/>
          <a:p>
            <a:fld id="{87BEA0A4-BF1B-4304-BB16-748FEC2DDA86}" type="slidenum">
              <a:rPr lang="en-ZA" smtClean="0"/>
              <a:t>34</a:t>
            </a:fld>
            <a:endParaRPr lang="en-ZA"/>
          </a:p>
        </p:txBody>
      </p:sp>
    </p:spTree>
    <p:extLst>
      <p:ext uri="{BB962C8B-B14F-4D97-AF65-F5344CB8AC3E}">
        <p14:creationId xmlns:p14="http://schemas.microsoft.com/office/powerpoint/2010/main" val="2929165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848511-9BE9-4320-ABA3-98C7D8A936C7}" type="datetimeFigureOut">
              <a:rPr lang="en-ZA" smtClean="0"/>
              <a:t>2022/01/19</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65163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48511-9BE9-4320-ABA3-98C7D8A936C7}" type="datetimeFigureOut">
              <a:rPr lang="en-ZA" smtClean="0"/>
              <a:t>2022/01/19</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1059277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848511-9BE9-4320-ABA3-98C7D8A936C7}" type="datetimeFigureOut">
              <a:rPr lang="en-ZA" smtClean="0"/>
              <a:t>2022/01/19</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3088852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848511-9BE9-4320-ABA3-98C7D8A936C7}" type="datetimeFigureOut">
              <a:rPr lang="en-ZA" smtClean="0"/>
              <a:t>2022/01/19</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389929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848511-9BE9-4320-ABA3-98C7D8A936C7}" type="datetimeFigureOut">
              <a:rPr lang="en-ZA" smtClean="0"/>
              <a:t>2022/01/19</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3283843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848511-9BE9-4320-ABA3-98C7D8A936C7}" type="datetimeFigureOut">
              <a:rPr lang="en-ZA" smtClean="0"/>
              <a:t>2022/01/19</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393068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848511-9BE9-4320-ABA3-98C7D8A936C7}" type="datetimeFigureOut">
              <a:rPr lang="en-ZA" smtClean="0"/>
              <a:t>2022/01/19</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3009154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848511-9BE9-4320-ABA3-98C7D8A936C7}" type="datetimeFigureOut">
              <a:rPr lang="en-ZA" smtClean="0"/>
              <a:t>2022/01/19</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339614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848511-9BE9-4320-ABA3-98C7D8A936C7}" type="datetimeFigureOut">
              <a:rPr lang="en-ZA" smtClean="0"/>
              <a:t>2022/01/19</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071251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48511-9BE9-4320-ABA3-98C7D8A936C7}" type="datetimeFigureOut">
              <a:rPr lang="en-ZA" smtClean="0"/>
              <a:t>2022/01/19</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84854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48511-9BE9-4320-ABA3-98C7D8A936C7}" type="datetimeFigureOut">
              <a:rPr lang="en-ZA" smtClean="0"/>
              <a:t>2022/01/19</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3783E3C5-DF38-4D28-9448-6CFD2C7B67B3}" type="slidenum">
              <a:rPr lang="en-ZA" smtClean="0"/>
              <a:t>‹#›</a:t>
            </a:fld>
            <a:endParaRPr lang="en-ZA"/>
          </a:p>
        </p:txBody>
      </p:sp>
    </p:spTree>
    <p:extLst>
      <p:ext uri="{BB962C8B-B14F-4D97-AF65-F5344CB8AC3E}">
        <p14:creationId xmlns:p14="http://schemas.microsoft.com/office/powerpoint/2010/main" val="2313270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848511-9BE9-4320-ABA3-98C7D8A936C7}" type="datetimeFigureOut">
              <a:rPr lang="en-ZA" smtClean="0"/>
              <a:t>2022/01/19</a:t>
            </a:fld>
            <a:endParaRPr lang="en-Z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83E3C5-DF38-4D28-9448-6CFD2C7B67B3}" type="slidenum">
              <a:rPr lang="en-ZA" smtClean="0"/>
              <a:t>‹#›</a:t>
            </a:fld>
            <a:endParaRPr lang="en-ZA"/>
          </a:p>
        </p:txBody>
      </p:sp>
    </p:spTree>
    <p:extLst>
      <p:ext uri="{BB962C8B-B14F-4D97-AF65-F5344CB8AC3E}">
        <p14:creationId xmlns:p14="http://schemas.microsoft.com/office/powerpoint/2010/main" val="38727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hyperlink" Target="http://www.asb.co.za/covid-19/"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s://oag.treasury.gov.za/"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mailto:info@asb.co.za"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www.asb.co.z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43BE37BB-0C9B-4DDF-948A-70A5FEA98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2275" y="5374518"/>
            <a:ext cx="2055173" cy="1391656"/>
          </a:xfrm>
          <a:prstGeom prst="rect">
            <a:avLst/>
          </a:prstGeom>
        </p:spPr>
      </p:pic>
      <p:sp>
        <p:nvSpPr>
          <p:cNvPr id="3" name="Rectangle 2">
            <a:extLst>
              <a:ext uri="{FF2B5EF4-FFF2-40B4-BE49-F238E27FC236}">
                <a16:creationId xmlns:a16="http://schemas.microsoft.com/office/drawing/2014/main" id="{6BBFBEC8-F04E-40DE-94AC-7C228F84235D}"/>
              </a:ext>
            </a:extLst>
          </p:cNvPr>
          <p:cNvSpPr/>
          <p:nvPr/>
        </p:nvSpPr>
        <p:spPr>
          <a:xfrm>
            <a:off x="1" y="6286749"/>
            <a:ext cx="5402072" cy="571251"/>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B2787CDF-4DBD-47B7-A5F7-D0F54ABEF566}"/>
              </a:ext>
            </a:extLst>
          </p:cNvPr>
          <p:cNvSpPr/>
          <p:nvPr/>
        </p:nvSpPr>
        <p:spPr>
          <a:xfrm>
            <a:off x="7717650" y="6283070"/>
            <a:ext cx="1426350" cy="571251"/>
          </a:xfrm>
          <a:prstGeom prst="rect">
            <a:avLst/>
          </a:prstGeom>
          <a:solidFill>
            <a:srgbClr val="209889"/>
          </a:solidFill>
          <a:ln>
            <a:solidFill>
              <a:srgbClr val="209889"/>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ZA"/>
          </a:p>
        </p:txBody>
      </p:sp>
      <p:sp>
        <p:nvSpPr>
          <p:cNvPr id="11" name="Rectangle 10">
            <a:extLst>
              <a:ext uri="{FF2B5EF4-FFF2-40B4-BE49-F238E27FC236}">
                <a16:creationId xmlns:a16="http://schemas.microsoft.com/office/drawing/2014/main" id="{806FA406-6AA8-4AB4-BACE-6D4FB3E8E9ED}"/>
              </a:ext>
            </a:extLst>
          </p:cNvPr>
          <p:cNvSpPr/>
          <p:nvPr/>
        </p:nvSpPr>
        <p:spPr>
          <a:xfrm>
            <a:off x="273085"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Rectangle 11">
            <a:extLst>
              <a:ext uri="{FF2B5EF4-FFF2-40B4-BE49-F238E27FC236}">
                <a16:creationId xmlns:a16="http://schemas.microsoft.com/office/drawing/2014/main" id="{34D99048-EAE7-477C-BDF5-80C696CDB686}"/>
              </a:ext>
            </a:extLst>
          </p:cNvPr>
          <p:cNvSpPr/>
          <p:nvPr/>
        </p:nvSpPr>
        <p:spPr>
          <a:xfrm>
            <a:off x="847299"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Rectangle 12">
            <a:extLst>
              <a:ext uri="{FF2B5EF4-FFF2-40B4-BE49-F238E27FC236}">
                <a16:creationId xmlns:a16="http://schemas.microsoft.com/office/drawing/2014/main" id="{8468C480-5EA3-4289-9B1D-CC9D02D47512}"/>
              </a:ext>
            </a:extLst>
          </p:cNvPr>
          <p:cNvSpPr/>
          <p:nvPr/>
        </p:nvSpPr>
        <p:spPr>
          <a:xfrm>
            <a:off x="140815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4" name="Rectangle 13">
            <a:extLst>
              <a:ext uri="{FF2B5EF4-FFF2-40B4-BE49-F238E27FC236}">
                <a16:creationId xmlns:a16="http://schemas.microsoft.com/office/drawing/2014/main" id="{D8043B89-96ED-4760-9F0D-44BDDE253D1B}"/>
              </a:ext>
            </a:extLst>
          </p:cNvPr>
          <p:cNvSpPr/>
          <p:nvPr/>
        </p:nvSpPr>
        <p:spPr>
          <a:xfrm>
            <a:off x="196901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7905616E-45BD-4737-80F4-7614A0D97F50}"/>
              </a:ext>
            </a:extLst>
          </p:cNvPr>
          <p:cNvSpPr/>
          <p:nvPr/>
        </p:nvSpPr>
        <p:spPr>
          <a:xfrm>
            <a:off x="2526101"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6" name="Rectangle 15">
            <a:extLst>
              <a:ext uri="{FF2B5EF4-FFF2-40B4-BE49-F238E27FC236}">
                <a16:creationId xmlns:a16="http://schemas.microsoft.com/office/drawing/2014/main" id="{37D405AF-BAD6-4191-8D9C-01484F1C81B1}"/>
              </a:ext>
            </a:extLst>
          </p:cNvPr>
          <p:cNvSpPr/>
          <p:nvPr/>
        </p:nvSpPr>
        <p:spPr>
          <a:xfrm>
            <a:off x="3091505"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7" name="Rectangle 16">
            <a:extLst>
              <a:ext uri="{FF2B5EF4-FFF2-40B4-BE49-F238E27FC236}">
                <a16:creationId xmlns:a16="http://schemas.microsoft.com/office/drawing/2014/main" id="{40A1FE91-99E8-410F-9A70-56D1236D4E3E}"/>
              </a:ext>
            </a:extLst>
          </p:cNvPr>
          <p:cNvSpPr/>
          <p:nvPr/>
        </p:nvSpPr>
        <p:spPr>
          <a:xfrm>
            <a:off x="4754864"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9" name="Rectangle 18">
            <a:extLst>
              <a:ext uri="{FF2B5EF4-FFF2-40B4-BE49-F238E27FC236}">
                <a16:creationId xmlns:a16="http://schemas.microsoft.com/office/drawing/2014/main" id="{D0B3FD45-48AE-4F56-A7E1-667811EB1D2B}"/>
              </a:ext>
            </a:extLst>
          </p:cNvPr>
          <p:cNvSpPr/>
          <p:nvPr/>
        </p:nvSpPr>
        <p:spPr>
          <a:xfrm>
            <a:off x="417726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3D6B6FBA-EE82-4DE6-901B-E1CA1383AD42}"/>
              </a:ext>
            </a:extLst>
          </p:cNvPr>
          <p:cNvSpPr/>
          <p:nvPr/>
        </p:nvSpPr>
        <p:spPr>
          <a:xfrm>
            <a:off x="363961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8" name="Rectangle 17">
            <a:extLst>
              <a:ext uri="{FF2B5EF4-FFF2-40B4-BE49-F238E27FC236}">
                <a16:creationId xmlns:a16="http://schemas.microsoft.com/office/drawing/2014/main" id="{E027BF41-1459-4B05-9B1F-8F727B44368B}"/>
              </a:ext>
            </a:extLst>
          </p:cNvPr>
          <p:cNvSpPr/>
          <p:nvPr/>
        </p:nvSpPr>
        <p:spPr>
          <a:xfrm>
            <a:off x="798858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1" name="Rectangle 20">
            <a:extLst>
              <a:ext uri="{FF2B5EF4-FFF2-40B4-BE49-F238E27FC236}">
                <a16:creationId xmlns:a16="http://schemas.microsoft.com/office/drawing/2014/main" id="{18CC56C9-DA26-490D-A23B-FB9B07213B76}"/>
              </a:ext>
            </a:extLst>
          </p:cNvPr>
          <p:cNvSpPr/>
          <p:nvPr/>
        </p:nvSpPr>
        <p:spPr>
          <a:xfrm>
            <a:off x="8579797"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2" name="Rectangle 7">
            <a:extLst>
              <a:ext uri="{FF2B5EF4-FFF2-40B4-BE49-F238E27FC236}">
                <a16:creationId xmlns:a16="http://schemas.microsoft.com/office/drawing/2014/main" id="{B857F405-83E0-442D-8D3B-F44B8F9385DE}"/>
              </a:ext>
            </a:extLst>
          </p:cNvPr>
          <p:cNvSpPr>
            <a:spLocks noGrp="1" noChangeArrowheads="1"/>
          </p:cNvSpPr>
          <p:nvPr>
            <p:ph type="subTitle" idx="1"/>
          </p:nvPr>
        </p:nvSpPr>
        <p:spPr>
          <a:xfrm>
            <a:off x="978782" y="1669313"/>
            <a:ext cx="7552164" cy="3284138"/>
          </a:xfrm>
        </p:spPr>
        <p:txBody>
          <a:bodyPr>
            <a:normAutofit/>
          </a:bodyPr>
          <a:lstStyle/>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CIGFARO workshop </a:t>
            </a:r>
          </a:p>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28 January 2022</a:t>
            </a:r>
          </a:p>
        </p:txBody>
      </p:sp>
    </p:spTree>
    <p:extLst>
      <p:ext uri="{BB962C8B-B14F-4D97-AF65-F5344CB8AC3E}">
        <p14:creationId xmlns:p14="http://schemas.microsoft.com/office/powerpoint/2010/main" val="3696301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8904-5C0D-4B30-8465-88605F954257}"/>
              </a:ext>
            </a:extLst>
          </p:cNvPr>
          <p:cNvSpPr>
            <a:spLocks noGrp="1"/>
          </p:cNvSpPr>
          <p:nvPr>
            <p:ph type="title"/>
          </p:nvPr>
        </p:nvSpPr>
        <p:spPr>
          <a:xfrm>
            <a:off x="1733817" y="689969"/>
            <a:ext cx="5905171" cy="692995"/>
          </a:xfrm>
        </p:spPr>
        <p:txBody>
          <a:bodyPr>
            <a:normAutofit fontScale="90000"/>
          </a:bodyPr>
          <a:lstStyle/>
          <a:p>
            <a:pPr algn="ctr"/>
            <a:r>
              <a:rPr lang="en-US" altLang="en-US" b="1" dirty="0">
                <a:latin typeface="Arial" panose="020B0604020202020204" pitchFamily="34" charset="0"/>
                <a:cs typeface="Arial" panose="020B0604020202020204" pitchFamily="34" charset="0"/>
              </a:rPr>
              <a:t>Disclaimer</a:t>
            </a:r>
            <a:endParaRPr lang="en-ZA"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C89D1A3-750F-442E-82EC-2BD85547E3D8}"/>
              </a:ext>
            </a:extLst>
          </p:cNvPr>
          <p:cNvSpPr>
            <a:spLocks noGrp="1"/>
          </p:cNvSpPr>
          <p:nvPr>
            <p:ph idx="1"/>
          </p:nvPr>
        </p:nvSpPr>
        <p:spPr>
          <a:xfrm>
            <a:off x="478971" y="1785257"/>
            <a:ext cx="8402094" cy="4110446"/>
          </a:xfrm>
        </p:spPr>
        <p:txBody>
          <a:bodyPr>
            <a:normAutofit/>
          </a:bodyPr>
          <a:lstStyle/>
          <a:p>
            <a:pPr marL="0" indent="0" algn="ctr">
              <a:buNone/>
            </a:pPr>
            <a:r>
              <a:rPr lang="en-GB" altLang="en-US" sz="3200" b="1" i="1" dirty="0">
                <a:latin typeface="Arial" panose="020B0604020202020204" pitchFamily="34" charset="0"/>
                <a:cs typeface="Arial" panose="020B0604020202020204" pitchFamily="34" charset="0"/>
              </a:rPr>
              <a:t>The views and opinions expressed in this presentation are those of the individual. Official positions of the ASB on accounting matters are determined only after extensive due process and deliberation</a:t>
            </a:r>
            <a:r>
              <a:rPr lang="en-GB" altLang="en-US" sz="3200" b="1" dirty="0">
                <a:latin typeface="Arial" panose="020B0604020202020204" pitchFamily="34" charset="0"/>
                <a:cs typeface="Arial" panose="020B0604020202020204" pitchFamily="34" charset="0"/>
              </a:rPr>
              <a:t>.</a:t>
            </a:r>
            <a:endParaRPr lang="en-ZA" sz="32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Tree>
    <p:extLst>
      <p:ext uri="{BB962C8B-B14F-4D97-AF65-F5344CB8AC3E}">
        <p14:creationId xmlns:p14="http://schemas.microsoft.com/office/powerpoint/2010/main" val="144823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269875" indent="-269875"/>
            <a:r>
              <a:rPr lang="en-ZA" sz="2600" dirty="0">
                <a:latin typeface="Arial" panose="020B0604020202020204" pitchFamily="34" charset="0"/>
                <a:cs typeface="Arial" panose="020B0604020202020204" pitchFamily="34" charset="0"/>
              </a:rPr>
              <a:t>ED 195 Proposed amendments to GRAP 103 on </a:t>
            </a:r>
            <a:r>
              <a:rPr lang="en-ZA" sz="2600" i="1" dirty="0">
                <a:latin typeface="Arial" panose="020B0604020202020204" pitchFamily="34" charset="0"/>
                <a:cs typeface="Arial" panose="020B0604020202020204" pitchFamily="34" charset="0"/>
              </a:rPr>
              <a:t>Heritage Assets</a:t>
            </a:r>
          </a:p>
          <a:p>
            <a:pPr marL="269875" indent="-269875"/>
            <a:r>
              <a:rPr lang="en-ZA" sz="2600" dirty="0">
                <a:latin typeface="Arial" panose="020B0604020202020204" pitchFamily="34" charset="0"/>
                <a:cs typeface="Arial" panose="020B0604020202020204" pitchFamily="34" charset="0"/>
              </a:rPr>
              <a:t>Frequently Asked Questions resulting from GRAP 103 Post-implementation Review </a:t>
            </a:r>
          </a:p>
          <a:p>
            <a:pPr lvl="1">
              <a:buFontTx/>
              <a:buChar char="-"/>
            </a:pPr>
            <a:endParaRPr lang="en-ZA" sz="2200" dirty="0">
              <a:latin typeface="Arial" panose="020B0604020202020204" pitchFamily="34" charset="0"/>
              <a:cs typeface="Arial" panose="020B0604020202020204" pitchFamily="34" charset="0"/>
            </a:endParaRPr>
          </a:p>
          <a:p>
            <a:pPr marL="269875" lvl="1" indent="-269875"/>
            <a:r>
              <a:rPr lang="en-ZA" sz="2600" dirty="0">
                <a:latin typeface="Arial" panose="020B0604020202020204" pitchFamily="34" charset="0"/>
                <a:cs typeface="Arial" panose="020B0604020202020204" pitchFamily="34" charset="0"/>
              </a:rPr>
              <a:t>Other ASB Exposure Drafts available for comment  </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rmAutofit/>
          </a:bodyPr>
          <a:lstStyle/>
          <a:p>
            <a:pPr algn="ctr"/>
            <a:r>
              <a:rPr lang="en-US" altLang="en-US" b="1" dirty="0">
                <a:latin typeface="Arial" panose="020B0604020202020204" pitchFamily="34" charset="0"/>
                <a:cs typeface="Arial" panose="020B0604020202020204" pitchFamily="34" charset="0"/>
              </a:rPr>
              <a:t>Agenda </a:t>
            </a:r>
            <a:endParaRPr lang="en-ZA"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1950" indent="-361950"/>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3806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43BE37BB-0C9B-4DDF-948A-70A5FEA98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2275" y="5374518"/>
            <a:ext cx="2055173" cy="1391656"/>
          </a:xfrm>
          <a:prstGeom prst="rect">
            <a:avLst/>
          </a:prstGeom>
        </p:spPr>
      </p:pic>
      <p:sp>
        <p:nvSpPr>
          <p:cNvPr id="3" name="Rectangle 2">
            <a:extLst>
              <a:ext uri="{FF2B5EF4-FFF2-40B4-BE49-F238E27FC236}">
                <a16:creationId xmlns:a16="http://schemas.microsoft.com/office/drawing/2014/main" id="{6BBFBEC8-F04E-40DE-94AC-7C228F84235D}"/>
              </a:ext>
            </a:extLst>
          </p:cNvPr>
          <p:cNvSpPr/>
          <p:nvPr/>
        </p:nvSpPr>
        <p:spPr>
          <a:xfrm>
            <a:off x="1" y="6286749"/>
            <a:ext cx="5402072" cy="571251"/>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B2787CDF-4DBD-47B7-A5F7-D0F54ABEF566}"/>
              </a:ext>
            </a:extLst>
          </p:cNvPr>
          <p:cNvSpPr/>
          <p:nvPr/>
        </p:nvSpPr>
        <p:spPr>
          <a:xfrm>
            <a:off x="7717650" y="6283070"/>
            <a:ext cx="1426350" cy="571251"/>
          </a:xfrm>
          <a:prstGeom prst="rect">
            <a:avLst/>
          </a:prstGeom>
          <a:solidFill>
            <a:srgbClr val="209889"/>
          </a:solidFill>
          <a:ln>
            <a:solidFill>
              <a:srgbClr val="209889"/>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ZA"/>
          </a:p>
        </p:txBody>
      </p:sp>
      <p:sp>
        <p:nvSpPr>
          <p:cNvPr id="11" name="Rectangle 10">
            <a:extLst>
              <a:ext uri="{FF2B5EF4-FFF2-40B4-BE49-F238E27FC236}">
                <a16:creationId xmlns:a16="http://schemas.microsoft.com/office/drawing/2014/main" id="{806FA406-6AA8-4AB4-BACE-6D4FB3E8E9ED}"/>
              </a:ext>
            </a:extLst>
          </p:cNvPr>
          <p:cNvSpPr/>
          <p:nvPr/>
        </p:nvSpPr>
        <p:spPr>
          <a:xfrm>
            <a:off x="273085"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Rectangle 11">
            <a:extLst>
              <a:ext uri="{FF2B5EF4-FFF2-40B4-BE49-F238E27FC236}">
                <a16:creationId xmlns:a16="http://schemas.microsoft.com/office/drawing/2014/main" id="{34D99048-EAE7-477C-BDF5-80C696CDB686}"/>
              </a:ext>
            </a:extLst>
          </p:cNvPr>
          <p:cNvSpPr/>
          <p:nvPr/>
        </p:nvSpPr>
        <p:spPr>
          <a:xfrm>
            <a:off x="847299"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Rectangle 12">
            <a:extLst>
              <a:ext uri="{FF2B5EF4-FFF2-40B4-BE49-F238E27FC236}">
                <a16:creationId xmlns:a16="http://schemas.microsoft.com/office/drawing/2014/main" id="{8468C480-5EA3-4289-9B1D-CC9D02D47512}"/>
              </a:ext>
            </a:extLst>
          </p:cNvPr>
          <p:cNvSpPr/>
          <p:nvPr/>
        </p:nvSpPr>
        <p:spPr>
          <a:xfrm>
            <a:off x="140815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4" name="Rectangle 13">
            <a:extLst>
              <a:ext uri="{FF2B5EF4-FFF2-40B4-BE49-F238E27FC236}">
                <a16:creationId xmlns:a16="http://schemas.microsoft.com/office/drawing/2014/main" id="{D8043B89-96ED-4760-9F0D-44BDDE253D1B}"/>
              </a:ext>
            </a:extLst>
          </p:cNvPr>
          <p:cNvSpPr/>
          <p:nvPr/>
        </p:nvSpPr>
        <p:spPr>
          <a:xfrm>
            <a:off x="196901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7905616E-45BD-4737-80F4-7614A0D97F50}"/>
              </a:ext>
            </a:extLst>
          </p:cNvPr>
          <p:cNvSpPr/>
          <p:nvPr/>
        </p:nvSpPr>
        <p:spPr>
          <a:xfrm>
            <a:off x="2526101"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6" name="Rectangle 15">
            <a:extLst>
              <a:ext uri="{FF2B5EF4-FFF2-40B4-BE49-F238E27FC236}">
                <a16:creationId xmlns:a16="http://schemas.microsoft.com/office/drawing/2014/main" id="{37D405AF-BAD6-4191-8D9C-01484F1C81B1}"/>
              </a:ext>
            </a:extLst>
          </p:cNvPr>
          <p:cNvSpPr/>
          <p:nvPr/>
        </p:nvSpPr>
        <p:spPr>
          <a:xfrm>
            <a:off x="3091505"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7" name="Rectangle 16">
            <a:extLst>
              <a:ext uri="{FF2B5EF4-FFF2-40B4-BE49-F238E27FC236}">
                <a16:creationId xmlns:a16="http://schemas.microsoft.com/office/drawing/2014/main" id="{40A1FE91-99E8-410F-9A70-56D1236D4E3E}"/>
              </a:ext>
            </a:extLst>
          </p:cNvPr>
          <p:cNvSpPr/>
          <p:nvPr/>
        </p:nvSpPr>
        <p:spPr>
          <a:xfrm>
            <a:off x="4754864"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9" name="Rectangle 18">
            <a:extLst>
              <a:ext uri="{FF2B5EF4-FFF2-40B4-BE49-F238E27FC236}">
                <a16:creationId xmlns:a16="http://schemas.microsoft.com/office/drawing/2014/main" id="{D0B3FD45-48AE-4F56-A7E1-667811EB1D2B}"/>
              </a:ext>
            </a:extLst>
          </p:cNvPr>
          <p:cNvSpPr/>
          <p:nvPr/>
        </p:nvSpPr>
        <p:spPr>
          <a:xfrm>
            <a:off x="417726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3D6B6FBA-EE82-4DE6-901B-E1CA1383AD42}"/>
              </a:ext>
            </a:extLst>
          </p:cNvPr>
          <p:cNvSpPr/>
          <p:nvPr/>
        </p:nvSpPr>
        <p:spPr>
          <a:xfrm>
            <a:off x="363961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8" name="Rectangle 17">
            <a:extLst>
              <a:ext uri="{FF2B5EF4-FFF2-40B4-BE49-F238E27FC236}">
                <a16:creationId xmlns:a16="http://schemas.microsoft.com/office/drawing/2014/main" id="{E027BF41-1459-4B05-9B1F-8F727B44368B}"/>
              </a:ext>
            </a:extLst>
          </p:cNvPr>
          <p:cNvSpPr/>
          <p:nvPr/>
        </p:nvSpPr>
        <p:spPr>
          <a:xfrm>
            <a:off x="798858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1" name="Rectangle 20">
            <a:extLst>
              <a:ext uri="{FF2B5EF4-FFF2-40B4-BE49-F238E27FC236}">
                <a16:creationId xmlns:a16="http://schemas.microsoft.com/office/drawing/2014/main" id="{18CC56C9-DA26-490D-A23B-FB9B07213B76}"/>
              </a:ext>
            </a:extLst>
          </p:cNvPr>
          <p:cNvSpPr/>
          <p:nvPr/>
        </p:nvSpPr>
        <p:spPr>
          <a:xfrm>
            <a:off x="8579797"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2" name="Rectangle 7">
            <a:extLst>
              <a:ext uri="{FF2B5EF4-FFF2-40B4-BE49-F238E27FC236}">
                <a16:creationId xmlns:a16="http://schemas.microsoft.com/office/drawing/2014/main" id="{B857F405-83E0-442D-8D3B-F44B8F9385DE}"/>
              </a:ext>
            </a:extLst>
          </p:cNvPr>
          <p:cNvSpPr>
            <a:spLocks noGrp="1" noChangeArrowheads="1"/>
          </p:cNvSpPr>
          <p:nvPr>
            <p:ph type="subTitle" idx="1"/>
          </p:nvPr>
        </p:nvSpPr>
        <p:spPr>
          <a:xfrm>
            <a:off x="978782" y="1669313"/>
            <a:ext cx="7552164" cy="3284138"/>
          </a:xfrm>
        </p:spPr>
        <p:txBody>
          <a:bodyPr>
            <a:normAutofit lnSpcReduction="10000"/>
          </a:bodyPr>
          <a:lstStyle/>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ED 195</a:t>
            </a:r>
          </a:p>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Proposed amendments to GRAP 103 on </a:t>
            </a:r>
            <a:r>
              <a:rPr lang="en-US" altLang="en-US" sz="4800" b="1" i="1" dirty="0">
                <a:latin typeface="Arial" panose="020B0604020202020204" pitchFamily="34" charset="0"/>
                <a:cs typeface="Arial" panose="020B0604020202020204" pitchFamily="34" charset="0"/>
              </a:rPr>
              <a:t>Heritage Assets</a:t>
            </a:r>
            <a:r>
              <a:rPr lang="en-US" altLang="en-US" sz="4800" b="1" dirty="0">
                <a:latin typeface="Arial" panose="020B0604020202020204" pitchFamily="34" charset="0"/>
                <a:cs typeface="Arial" panose="020B0604020202020204" pitchFamily="34" charset="0"/>
              </a:rPr>
              <a:t> </a:t>
            </a:r>
          </a:p>
          <a:p>
            <a:pPr eaLnBrk="1" hangingPunct="1">
              <a:lnSpc>
                <a:spcPct val="114000"/>
              </a:lnSpc>
              <a:spcBef>
                <a:spcPts val="600"/>
              </a:spcBef>
            </a:pPr>
            <a:endParaRPr lang="en-US" altLang="en-US" sz="4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3964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lstStyle/>
          <a:p>
            <a:pPr marL="269875" indent="-269875"/>
            <a:r>
              <a:rPr lang="en-ZA" sz="2600" dirty="0">
                <a:latin typeface="Arial" panose="020B0604020202020204" pitchFamily="34" charset="0"/>
                <a:cs typeface="Arial" panose="020B0604020202020204" pitchFamily="34" charset="0"/>
              </a:rPr>
              <a:t>ASB undertook Post-implementation review  during 2020</a:t>
            </a:r>
          </a:p>
          <a:p>
            <a:pPr marL="269875" indent="-269875"/>
            <a:r>
              <a:rPr lang="en-ZA" sz="2600" dirty="0">
                <a:latin typeface="Arial" panose="020B0604020202020204" pitchFamily="34" charset="0"/>
                <a:cs typeface="Arial" panose="020B0604020202020204" pitchFamily="34" charset="0"/>
              </a:rPr>
              <a:t>Actions agreed by Board based on comment received include:</a:t>
            </a:r>
          </a:p>
          <a:p>
            <a:pPr lvl="1">
              <a:buFontTx/>
              <a:buChar char="-"/>
            </a:pPr>
            <a:r>
              <a:rPr lang="en-ZA" sz="2200" dirty="0">
                <a:latin typeface="Arial" panose="020B0604020202020204" pitchFamily="34" charset="0"/>
                <a:cs typeface="Arial" panose="020B0604020202020204" pitchFamily="34" charset="0"/>
              </a:rPr>
              <a:t>Amendments to GRAP 103</a:t>
            </a:r>
          </a:p>
          <a:p>
            <a:pPr lvl="1">
              <a:buFontTx/>
              <a:buChar char="-"/>
            </a:pPr>
            <a:r>
              <a:rPr lang="en-ZA" sz="2200" dirty="0">
                <a:latin typeface="Arial" panose="020B0604020202020204" pitchFamily="34" charset="0"/>
                <a:cs typeface="Arial" panose="020B0604020202020204" pitchFamily="34" charset="0"/>
              </a:rPr>
              <a:t>Revise or new FAQs</a:t>
            </a:r>
          </a:p>
          <a:p>
            <a:pPr lvl="1">
              <a:buFontTx/>
              <a:buChar char="-"/>
            </a:pPr>
            <a:r>
              <a:rPr lang="en-ZA" sz="2200" dirty="0">
                <a:latin typeface="Arial" panose="020B0604020202020204" pitchFamily="34" charset="0"/>
                <a:cs typeface="Arial" panose="020B0604020202020204" pitchFamily="34" charset="0"/>
              </a:rPr>
              <a:t>Feedback to relevant stakeholders </a:t>
            </a:r>
          </a:p>
          <a:p>
            <a:pPr lvl="1">
              <a:buFontTx/>
              <a:buChar char="-"/>
            </a:pPr>
            <a:endParaRPr lang="en-ZA" sz="2200" dirty="0">
              <a:latin typeface="Arial" panose="020B0604020202020204" pitchFamily="34" charset="0"/>
              <a:cs typeface="Arial" panose="020B0604020202020204" pitchFamily="34" charset="0"/>
            </a:endParaRPr>
          </a:p>
          <a:p>
            <a:pPr marL="269875" lvl="1" indent="-269875"/>
            <a:r>
              <a:rPr lang="en-ZA" sz="2600" dirty="0">
                <a:latin typeface="Arial" panose="020B0604020202020204" pitchFamily="34" charset="0"/>
                <a:cs typeface="Arial" panose="020B0604020202020204" pitchFamily="34" charset="0"/>
              </a:rPr>
              <a:t>Progress report available on ASB website </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rmAutofit/>
          </a:bodyPr>
          <a:lstStyle/>
          <a:p>
            <a:pPr algn="ctr"/>
            <a:r>
              <a:rPr lang="en-US" altLang="en-US" b="1" dirty="0">
                <a:latin typeface="Arial" panose="020B0604020202020204" pitchFamily="34" charset="0"/>
                <a:cs typeface="Arial" panose="020B0604020202020204" pitchFamily="34" charset="0"/>
              </a:rPr>
              <a:t>Background </a:t>
            </a:r>
            <a:endParaRPr lang="en-ZA"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1950" indent="-361950"/>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5579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lstStyle/>
          <a:p>
            <a:pPr marL="269875" indent="-269875"/>
            <a:r>
              <a:rPr lang="en-ZA" dirty="0"/>
              <a:t> </a:t>
            </a:r>
            <a:r>
              <a:rPr lang="en-GB" sz="2600" dirty="0">
                <a:latin typeface="Arial" panose="020B0604020202020204" pitchFamily="34" charset="0"/>
                <a:cs typeface="Arial" panose="020B0604020202020204" pitchFamily="34" charset="0"/>
              </a:rPr>
              <a:t>D</a:t>
            </a:r>
            <a:r>
              <a:rPr lang="en-GB" sz="2600" dirty="0">
                <a:effectLst/>
                <a:latin typeface="Arial" panose="020B0604020202020204" pitchFamily="34" charset="0"/>
                <a:ea typeface="Times New Roman" panose="02020603050405020304" pitchFamily="18" charset="0"/>
                <a:cs typeface="Arial" panose="020B0604020202020204" pitchFamily="34" charset="0"/>
              </a:rPr>
              <a:t>efinition of a heritage asset</a:t>
            </a:r>
          </a:p>
          <a:p>
            <a:pPr marL="363538" indent="-363538"/>
            <a:r>
              <a:rPr lang="en-GB" sz="2600" dirty="0">
                <a:effectLst/>
                <a:latin typeface="Arial" panose="020B0604020202020204" pitchFamily="34" charset="0"/>
                <a:ea typeface="Times New Roman" panose="02020603050405020304" pitchFamily="18" charset="0"/>
                <a:cs typeface="Arial" panose="020B0604020202020204" pitchFamily="34" charset="0"/>
              </a:rPr>
              <a:t>Classification of h/a with an alternative use</a:t>
            </a:r>
          </a:p>
          <a:p>
            <a:pPr marL="363538" indent="-363538"/>
            <a:r>
              <a:rPr lang="en-GB" sz="2600" dirty="0">
                <a:latin typeface="Arial" panose="020B0604020202020204" pitchFamily="34" charset="0"/>
                <a:ea typeface="Times New Roman" panose="02020603050405020304" pitchFamily="18" charset="0"/>
                <a:cs typeface="Arial" panose="020B0604020202020204" pitchFamily="34" charset="0"/>
              </a:rPr>
              <a:t>D</a:t>
            </a:r>
            <a:r>
              <a:rPr lang="en-GB" sz="2600" dirty="0">
                <a:effectLst/>
                <a:latin typeface="Arial" panose="020B0604020202020204" pitchFamily="34" charset="0"/>
                <a:ea typeface="Times New Roman" panose="02020603050405020304" pitchFamily="18" charset="0"/>
                <a:cs typeface="Arial" panose="020B0604020202020204" pitchFamily="34" charset="0"/>
              </a:rPr>
              <a:t>etermining a reliable fair value</a:t>
            </a:r>
          </a:p>
          <a:p>
            <a:pPr marL="363538" indent="-363538"/>
            <a:r>
              <a:rPr lang="en-GB" sz="2600" dirty="0">
                <a:effectLst/>
                <a:latin typeface="Arial" panose="020B0604020202020204" pitchFamily="34" charset="0"/>
                <a:ea typeface="Times New Roman" panose="02020603050405020304" pitchFamily="18" charset="0"/>
                <a:cs typeface="Arial" panose="020B0604020202020204" pitchFamily="34" charset="0"/>
              </a:rPr>
              <a:t>Re-assess if a reliable value becomes available subsequent to initial recognition </a:t>
            </a:r>
          </a:p>
          <a:p>
            <a:pPr marL="363538" indent="-363538"/>
            <a:r>
              <a:rPr lang="en-GB" sz="2600" dirty="0">
                <a:effectLst/>
                <a:latin typeface="Arial" panose="020B0604020202020204" pitchFamily="34" charset="0"/>
                <a:ea typeface="Times New Roman" panose="02020603050405020304" pitchFamily="18" charset="0"/>
                <a:cs typeface="Arial" panose="020B0604020202020204" pitchFamily="34" charset="0"/>
              </a:rPr>
              <a:t>Aggregation of individually insignificant h/a</a:t>
            </a:r>
          </a:p>
          <a:p>
            <a:pPr marL="363538" indent="-363538"/>
            <a:r>
              <a:rPr lang="en-GB" sz="2600" dirty="0">
                <a:latin typeface="Arial" panose="020B0604020202020204" pitchFamily="34" charset="0"/>
                <a:ea typeface="Times New Roman" panose="02020603050405020304" pitchFamily="18" charset="0"/>
                <a:cs typeface="Arial" panose="020B0604020202020204" pitchFamily="34" charset="0"/>
              </a:rPr>
              <a:t>I</a:t>
            </a:r>
            <a:r>
              <a:rPr lang="en-GB" sz="2600" dirty="0">
                <a:effectLst/>
                <a:latin typeface="Arial" panose="020B0604020202020204" pitchFamily="34" charset="0"/>
                <a:ea typeface="Times New Roman" panose="02020603050405020304" pitchFamily="18" charset="0"/>
                <a:cs typeface="Arial" panose="020B0604020202020204" pitchFamily="34" charset="0"/>
              </a:rPr>
              <a:t>mpairment of h/a</a:t>
            </a:r>
            <a:endParaRPr lang="en-ZA" sz="2600" dirty="0">
              <a:effectLst/>
              <a:latin typeface="Arial" panose="020B0604020202020204" pitchFamily="34" charset="0"/>
              <a:ea typeface="Times New Roman" panose="02020603050405020304" pitchFamily="18" charset="0"/>
              <a:cs typeface="Times New Roman" panose="02020603050405020304" pitchFamily="18" charset="0"/>
            </a:endParaRPr>
          </a:p>
          <a:p>
            <a:pPr marL="363538" indent="-363538"/>
            <a:r>
              <a:rPr lang="en-GB" sz="2600" dirty="0">
                <a:effectLst/>
                <a:latin typeface="Arial" panose="020B0604020202020204" pitchFamily="34" charset="0"/>
                <a:ea typeface="Times New Roman" panose="02020603050405020304" pitchFamily="18" charset="0"/>
              </a:rPr>
              <a:t>Encouraged disclosures</a:t>
            </a:r>
            <a:endParaRPr lang="en-ZA" sz="2600" dirty="0"/>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rmAutofit fontScale="90000"/>
          </a:bodyPr>
          <a:lstStyle/>
          <a:p>
            <a:pPr algn="ctr"/>
            <a:r>
              <a:rPr lang="en-US" altLang="en-US" b="1" dirty="0">
                <a:latin typeface="Arial" panose="020B0604020202020204" pitchFamily="34" charset="0"/>
                <a:cs typeface="Arial" panose="020B0604020202020204" pitchFamily="34" charset="0"/>
              </a:rPr>
              <a:t>Proposed amendments to GRAP 103</a:t>
            </a:r>
            <a:endParaRPr lang="en-ZA"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1950" indent="-361950"/>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7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lnSpcReduction="10000"/>
          </a:bodyPr>
          <a:lstStyle/>
          <a:p>
            <a:pPr marL="269875" indent="-269875" algn="just">
              <a:lnSpc>
                <a:spcPct val="124000"/>
              </a:lnSpc>
              <a:spcBef>
                <a:spcPts val="600"/>
              </a:spcBef>
            </a:pPr>
            <a:r>
              <a:rPr lang="en-ZA" sz="3100" dirty="0">
                <a:latin typeface="Arial" panose="020B0604020202020204" pitchFamily="34" charset="0"/>
                <a:cs typeface="Arial" panose="020B0604020202020204" pitchFamily="34" charset="0"/>
              </a:rPr>
              <a:t>Align GRAP 103 def with legislative description of heritage resource </a:t>
            </a:r>
          </a:p>
          <a:p>
            <a:pPr marL="269875" indent="-269875">
              <a:lnSpc>
                <a:spcPct val="124000"/>
              </a:lnSpc>
              <a:spcBef>
                <a:spcPts val="600"/>
              </a:spcBef>
            </a:pPr>
            <a:r>
              <a:rPr lang="en-ZA" sz="3100" dirty="0">
                <a:latin typeface="Arial" panose="020B0604020202020204" pitchFamily="34" charset="0"/>
                <a:cs typeface="Arial" panose="020B0604020202020204" pitchFamily="34" charset="0"/>
              </a:rPr>
              <a:t>Def remains broad enough to allow for recognition of h/a not designated as heritage resource</a:t>
            </a:r>
          </a:p>
          <a:p>
            <a:pPr marL="269875" indent="-269875">
              <a:lnSpc>
                <a:spcPct val="124000"/>
              </a:lnSpc>
              <a:spcBef>
                <a:spcPts val="600"/>
              </a:spcBef>
            </a:pPr>
            <a:r>
              <a:rPr lang="en-ZA" sz="3100" dirty="0">
                <a:latin typeface="Arial" panose="020B0604020202020204" pitchFamily="34" charset="0"/>
                <a:cs typeface="Arial" panose="020B0604020202020204" pitchFamily="34" charset="0"/>
              </a:rPr>
              <a:t>Amended to refer to cultural significance</a:t>
            </a:r>
          </a:p>
          <a:p>
            <a:pPr marL="0" indent="0" algn="ctr">
              <a:lnSpc>
                <a:spcPct val="124000"/>
              </a:lnSpc>
              <a:spcBef>
                <a:spcPts val="600"/>
              </a:spcBef>
              <a:buNone/>
            </a:pPr>
            <a:r>
              <a:rPr lang="en-US" sz="2400" dirty="0">
                <a:solidFill>
                  <a:srgbClr val="0070C0"/>
                </a:solidFill>
                <a:effectLst/>
                <a:latin typeface="Arial" panose="020B0604020202020204" pitchFamily="34" charset="0"/>
                <a:ea typeface="Arial" panose="020B0604020202020204" pitchFamily="34" charset="0"/>
              </a:rPr>
              <a:t>H/a are assets that have cultural significance, and are held indefinitely for the benefit of present and future generations</a:t>
            </a:r>
            <a:endParaRPr lang="en-ZA" sz="2400" dirty="0">
              <a:solidFill>
                <a:srgbClr val="0070C0"/>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a:t>
            </a:r>
            <a:r>
              <a:rPr lang="en-GB" b="1" dirty="0">
                <a:effectLst/>
                <a:latin typeface="Arial" panose="020B0604020202020204" pitchFamily="34" charset="0"/>
                <a:ea typeface="Times New Roman" panose="02020603050405020304" pitchFamily="18" charset="0"/>
                <a:cs typeface="Arial" panose="020B0604020202020204" pitchFamily="34" charset="0"/>
              </a:rPr>
              <a:t>efinition of a heritage asset</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7665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algn="just">
              <a:lnSpc>
                <a:spcPct val="124000"/>
              </a:lnSpc>
              <a:spcBef>
                <a:spcPts val="600"/>
              </a:spcBef>
            </a:pPr>
            <a:r>
              <a:rPr lang="en-ZA" dirty="0">
                <a:effectLst/>
                <a:latin typeface="Arial" panose="020B0604020202020204" pitchFamily="34" charset="0"/>
                <a:ea typeface="Arial" panose="020B0604020202020204" pitchFamily="34" charset="0"/>
                <a:cs typeface="Arial" panose="020B0604020202020204" pitchFamily="34" charset="0"/>
              </a:rPr>
              <a:t>Characteristics </a:t>
            </a:r>
            <a:r>
              <a:rPr lang="en-US" sz="2800" dirty="0">
                <a:effectLst/>
                <a:latin typeface="Arial" panose="020B0604020202020204" pitchFamily="34" charset="0"/>
                <a:ea typeface="Arial" panose="020B0604020202020204" pitchFamily="34" charset="0"/>
                <a:cs typeface="Arial" panose="020B0604020202020204" pitchFamily="34" charset="0"/>
              </a:rPr>
              <a:t>displayed by h/a and range of assets regarded as h/a updated </a:t>
            </a:r>
            <a:r>
              <a:rPr lang="en-ZA" sz="2800" dirty="0">
                <a:effectLst/>
                <a:latin typeface="Arial" panose="020B0604020202020204" pitchFamily="34" charset="0"/>
                <a:ea typeface="Arial" panose="020B0604020202020204" pitchFamily="34" charset="0"/>
                <a:cs typeface="Arial" panose="020B0604020202020204" pitchFamily="34" charset="0"/>
              </a:rPr>
              <a:t>with legi</a:t>
            </a:r>
            <a:r>
              <a:rPr lang="en-ZA" sz="2800" dirty="0">
                <a:latin typeface="Arial" panose="020B0604020202020204" pitchFamily="34" charset="0"/>
                <a:ea typeface="Arial" panose="020B0604020202020204" pitchFamily="34" charset="0"/>
                <a:cs typeface="Arial" panose="020B0604020202020204" pitchFamily="34" charset="0"/>
              </a:rPr>
              <a:t>slative description</a:t>
            </a:r>
            <a:r>
              <a:rPr lang="en-ZA" sz="2400" dirty="0">
                <a:latin typeface="Arial" panose="020B0604020202020204" pitchFamily="34" charset="0"/>
                <a:ea typeface="Arial" panose="020B0604020202020204" pitchFamily="34" charset="0"/>
                <a:cs typeface="Arial" panose="020B0604020202020204" pitchFamily="34" charset="0"/>
              </a:rPr>
              <a:t> </a:t>
            </a:r>
          </a:p>
          <a:p>
            <a:pPr algn="just">
              <a:lnSpc>
                <a:spcPct val="124000"/>
              </a:lnSpc>
              <a:spcBef>
                <a:spcPts val="600"/>
              </a:spcBef>
            </a:pPr>
            <a:endParaRPr lang="en-ZA"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24000"/>
              </a:lnSpc>
              <a:spcBef>
                <a:spcPts val="600"/>
              </a:spcBef>
            </a:pPr>
            <a:r>
              <a:rPr lang="en-ZA" sz="2600" dirty="0">
                <a:effectLst/>
                <a:latin typeface="Arial" panose="020B0604020202020204" pitchFamily="34" charset="0"/>
                <a:ea typeface="Times New Roman" panose="02020603050405020304" pitchFamily="18" charset="0"/>
                <a:cs typeface="Arial" panose="020B0604020202020204" pitchFamily="34" charset="0"/>
              </a:rPr>
              <a:t>Transitional provisions = retrospective application </a:t>
            </a: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4000"/>
              </a:lnSpc>
              <a:spcBef>
                <a:spcPts val="600"/>
              </a:spcBef>
              <a:buNone/>
            </a:pP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a:t>
            </a:r>
            <a:r>
              <a:rPr lang="en-GB" b="1" dirty="0">
                <a:effectLst/>
                <a:latin typeface="Arial" panose="020B0604020202020204" pitchFamily="34" charset="0"/>
                <a:ea typeface="Times New Roman" panose="02020603050405020304" pitchFamily="18" charset="0"/>
                <a:cs typeface="Arial" panose="020B0604020202020204" pitchFamily="34" charset="0"/>
              </a:rPr>
              <a:t>efinition of a heritage asset</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6086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fontAlgn="base">
              <a:lnSpc>
                <a:spcPct val="115000"/>
              </a:lnSpc>
              <a:spcBef>
                <a:spcPts val="600"/>
              </a:spcBef>
              <a:buNone/>
            </a:pPr>
            <a:r>
              <a:rPr lang="en-US" sz="2600" b="1" dirty="0">
                <a:effectLst/>
                <a:latin typeface="Arial" panose="020B0604020202020204" pitchFamily="34" charset="0"/>
                <a:ea typeface="Times New Roman" panose="02020603050405020304" pitchFamily="18" charset="0"/>
                <a:cs typeface="Arial" panose="020B0604020202020204" pitchFamily="34" charset="0"/>
              </a:rPr>
              <a:t>Specific matter for comment #1</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fontAlgn="base">
              <a:lnSpc>
                <a:spcPct val="115000"/>
              </a:lnSpc>
              <a:spcBef>
                <a:spcPts val="600"/>
              </a:spcBef>
              <a:buNone/>
            </a:pPr>
            <a:r>
              <a:rPr lang="en-US" sz="2600" dirty="0">
                <a:effectLst/>
                <a:latin typeface="Arial" panose="020B0604020202020204" pitchFamily="34" charset="0"/>
                <a:ea typeface="Times New Roman" panose="02020603050405020304" pitchFamily="18" charset="0"/>
                <a:cs typeface="Arial" panose="020B0604020202020204" pitchFamily="34" charset="0"/>
              </a:rPr>
              <a:t>Do you support the revised definition of a heritage asset that focuses on cultural significance in paragraph .04, and the inclusion of guidance in paragraph .04A that explains when an object has cultural significance?</a:t>
            </a:r>
          </a:p>
          <a:p>
            <a:pPr marL="0" indent="0" algn="just" fontAlgn="base">
              <a:lnSpc>
                <a:spcPct val="115000"/>
              </a:lnSpc>
              <a:spcBef>
                <a:spcPts val="600"/>
              </a:spcBef>
              <a:buNone/>
            </a:pP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fontAlgn="base">
              <a:lnSpc>
                <a:spcPct val="115000"/>
              </a:lnSpc>
              <a:spcBef>
                <a:spcPts val="600"/>
              </a:spcBef>
              <a:buNone/>
            </a:pPr>
            <a:r>
              <a:rPr lang="en-US" sz="2600" dirty="0">
                <a:effectLst/>
                <a:latin typeface="Arial" panose="020B0604020202020204" pitchFamily="34" charset="0"/>
                <a:ea typeface="Times New Roman" panose="02020603050405020304" pitchFamily="18" charset="0"/>
                <a:cs typeface="Arial" panose="020B0604020202020204" pitchFamily="34" charset="0"/>
              </a:rPr>
              <a:t>If not, please explain why</a:t>
            </a:r>
            <a:endParaRPr lang="en-ZA" sz="1800" dirty="0">
              <a:effectLst/>
              <a:latin typeface="Times New Roman" panose="02020603050405020304" pitchFamily="18" charset="0"/>
              <a:ea typeface="Times New Roman" panose="02020603050405020304" pitchFamily="18" charset="0"/>
            </a:endParaRPr>
          </a:p>
          <a:p>
            <a:pPr marL="0" indent="0" algn="just">
              <a:lnSpc>
                <a:spcPct val="124000"/>
              </a:lnSpc>
              <a:spcBef>
                <a:spcPts val="600"/>
              </a:spcBef>
              <a:buNone/>
            </a:pP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a:t>
            </a:r>
            <a:r>
              <a:rPr lang="en-GB" b="1" dirty="0">
                <a:effectLst/>
                <a:latin typeface="Arial" panose="020B0604020202020204" pitchFamily="34" charset="0"/>
                <a:ea typeface="Times New Roman" panose="02020603050405020304" pitchFamily="18" charset="0"/>
                <a:cs typeface="Arial" panose="020B0604020202020204" pitchFamily="34" charset="0"/>
              </a:rPr>
              <a:t>efinition of a heritage asset</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5347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269875" indent="-269875" algn="just">
              <a:lnSpc>
                <a:spcPct val="124000"/>
              </a:lnSpc>
              <a:spcBef>
                <a:spcPts val="600"/>
              </a:spcBef>
            </a:pPr>
            <a:r>
              <a:rPr lang="en-GB" sz="2600" dirty="0">
                <a:effectLst/>
                <a:latin typeface="Arial" panose="020B0604020202020204" pitchFamily="34" charset="0"/>
                <a:ea typeface="Times New Roman" panose="02020603050405020304" pitchFamily="18" charset="0"/>
              </a:rPr>
              <a:t>Amending the classification of h/a with a significant alternative use to require that all h/a should be accounted for using GRAP 103</a:t>
            </a:r>
          </a:p>
          <a:p>
            <a:pPr marL="269875" indent="-269875" algn="just">
              <a:lnSpc>
                <a:spcPct val="124000"/>
              </a:lnSpc>
              <a:spcBef>
                <a:spcPts val="600"/>
              </a:spcBef>
            </a:pPr>
            <a:r>
              <a:rPr lang="en-GB" sz="2600" dirty="0">
                <a:effectLst/>
                <a:latin typeface="Arial" panose="020B0604020202020204" pitchFamily="34" charset="0"/>
                <a:ea typeface="Times New Roman" panose="02020603050405020304" pitchFamily="18" charset="0"/>
              </a:rPr>
              <a:t>No longe</a:t>
            </a:r>
            <a:r>
              <a:rPr lang="en-GB" sz="2600" dirty="0">
                <a:latin typeface="Arial" panose="020B0604020202020204" pitchFamily="34" charset="0"/>
                <a:ea typeface="Times New Roman" panose="02020603050405020304" pitchFamily="18" charset="0"/>
              </a:rPr>
              <a:t>r depreciation of h</a:t>
            </a:r>
            <a:r>
              <a:rPr lang="en-GB" sz="2600" dirty="0">
                <a:effectLst/>
                <a:latin typeface="Arial" panose="020B0604020202020204" pitchFamily="34" charset="0"/>
                <a:ea typeface="Times New Roman" panose="02020603050405020304" pitchFamily="18" charset="0"/>
              </a:rPr>
              <a:t>/a with a significant alternative use - only be assessed for impairment if an indicator has been triggered</a:t>
            </a:r>
          </a:p>
          <a:p>
            <a:pPr marL="0" indent="0" algn="just">
              <a:lnSpc>
                <a:spcPct val="124000"/>
              </a:lnSpc>
              <a:spcBef>
                <a:spcPts val="600"/>
              </a:spcBef>
              <a:buNone/>
            </a:pPr>
            <a:endParaRPr lang="en-GB" sz="1800" dirty="0">
              <a:latin typeface="Arial" panose="020B0604020202020204" pitchFamily="34" charset="0"/>
              <a:ea typeface="Times New Roman" panose="02020603050405020304" pitchFamily="18" charset="0"/>
            </a:endParaRPr>
          </a:p>
          <a:p>
            <a:pPr marL="0" indent="0" algn="just">
              <a:lnSpc>
                <a:spcPct val="124000"/>
              </a:lnSpc>
              <a:spcBef>
                <a:spcPts val="600"/>
              </a:spcBef>
              <a:buNone/>
            </a:pPr>
            <a:r>
              <a:rPr lang="en-GB" sz="1800" dirty="0">
                <a:effectLst/>
                <a:latin typeface="Arial" panose="020B0604020202020204" pitchFamily="34" charset="0"/>
                <a:ea typeface="Times New Roman" panose="02020603050405020304" pitchFamily="18" charset="0"/>
              </a:rPr>
              <a:t> </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Classification </a:t>
            </a:r>
            <a:r>
              <a:rPr lang="en-GB" b="1" dirty="0">
                <a:effectLst/>
                <a:latin typeface="Arial" panose="020B0604020202020204" pitchFamily="34" charset="0"/>
                <a:ea typeface="Times New Roman" panose="02020603050405020304" pitchFamily="18" charset="0"/>
                <a:cs typeface="Arial" panose="020B0604020202020204" pitchFamily="34" charset="0"/>
              </a:rPr>
              <a:t>of a dual purpose h/a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257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a:bodyPr>
          <a:lstStyle/>
          <a:p>
            <a:pPr marL="0" indent="0" algn="just">
              <a:lnSpc>
                <a:spcPct val="124000"/>
              </a:lnSpc>
              <a:spcBef>
                <a:spcPts val="600"/>
              </a:spcBef>
              <a:buNone/>
            </a:pPr>
            <a:r>
              <a:rPr lang="en-GB" sz="2600" b="1" dirty="0">
                <a:latin typeface="Arial" panose="020B0604020202020204" pitchFamily="34" charset="0"/>
                <a:ea typeface="Times New Roman" panose="02020603050405020304" pitchFamily="18" charset="0"/>
              </a:rPr>
              <a:t>Changes include</a:t>
            </a:r>
            <a:r>
              <a:rPr lang="en-GB" sz="2600" dirty="0">
                <a:latin typeface="Arial" panose="020B0604020202020204" pitchFamily="34" charset="0"/>
                <a:ea typeface="Times New Roman" panose="02020603050405020304" pitchFamily="18" charset="0"/>
              </a:rPr>
              <a:t>:</a:t>
            </a:r>
          </a:p>
          <a:p>
            <a:pPr marL="269875" indent="-269875" algn="just">
              <a:lnSpc>
                <a:spcPct val="124000"/>
              </a:lnSpc>
              <a:spcBef>
                <a:spcPts val="600"/>
              </a:spcBef>
            </a:pPr>
            <a:r>
              <a:rPr lang="en-GB" sz="2700" dirty="0">
                <a:latin typeface="Arial" panose="020B0604020202020204" pitchFamily="34" charset="0"/>
                <a:ea typeface="Times New Roman" panose="02020603050405020304" pitchFamily="18" charset="0"/>
                <a:cs typeface="Arial" panose="020B0604020202020204" pitchFamily="34" charset="0"/>
              </a:rPr>
              <a:t>d</a:t>
            </a:r>
            <a:r>
              <a:rPr lang="en-GB" sz="2700" dirty="0">
                <a:effectLst/>
                <a:latin typeface="Arial" panose="020B0604020202020204" pitchFamily="34" charset="0"/>
                <a:ea typeface="Times New Roman" panose="02020603050405020304" pitchFamily="18" charset="0"/>
                <a:cs typeface="Arial" panose="020B0604020202020204" pitchFamily="34" charset="0"/>
              </a:rPr>
              <a:t>elete requirement that h/a with a significant alternative use should be accounted for using another applicable GRAP</a:t>
            </a:r>
          </a:p>
          <a:p>
            <a:pPr marL="269875" indent="-269875" algn="just">
              <a:lnSpc>
                <a:spcPct val="124000"/>
              </a:lnSpc>
              <a:spcBef>
                <a:spcPts val="600"/>
              </a:spcBef>
            </a:pPr>
            <a:r>
              <a:rPr lang="en-GB" sz="2700" dirty="0">
                <a:latin typeface="Arial" panose="020B0604020202020204" pitchFamily="34" charset="0"/>
                <a:ea typeface="Times New Roman" panose="02020603050405020304" pitchFamily="18" charset="0"/>
                <a:cs typeface="Arial" panose="020B0604020202020204" pitchFamily="34" charset="0"/>
              </a:rPr>
              <a:t>new example </a:t>
            </a:r>
            <a:r>
              <a:rPr lang="en-GB" sz="2700" dirty="0">
                <a:effectLst/>
                <a:latin typeface="Arial" panose="020B0604020202020204" pitchFamily="34" charset="0"/>
                <a:ea typeface="Arial" panose="020B0604020202020204" pitchFamily="34" charset="0"/>
                <a:cs typeface="Arial" panose="020B0604020202020204" pitchFamily="34" charset="0"/>
              </a:rPr>
              <a:t>to explain that assets used with a h/a should be accounted for using appropriate GRAP </a:t>
            </a:r>
          </a:p>
          <a:p>
            <a:pPr marL="269875" indent="-269875" algn="just">
              <a:lnSpc>
                <a:spcPct val="124000"/>
              </a:lnSpc>
              <a:spcBef>
                <a:spcPts val="600"/>
              </a:spcBef>
            </a:pPr>
            <a:r>
              <a:rPr lang="en-GB" sz="2700" dirty="0">
                <a:latin typeface="Arial" panose="020B0604020202020204" pitchFamily="34" charset="0"/>
                <a:ea typeface="Times New Roman" panose="02020603050405020304" pitchFamily="18" charset="0"/>
                <a:cs typeface="Arial" panose="020B0604020202020204" pitchFamily="34" charset="0"/>
              </a:rPr>
              <a:t>d</a:t>
            </a:r>
            <a:r>
              <a:rPr lang="en-GB" sz="2700" dirty="0">
                <a:effectLst/>
                <a:latin typeface="Arial" panose="020B0604020202020204" pitchFamily="34" charset="0"/>
                <a:ea typeface="Times New Roman" panose="02020603050405020304" pitchFamily="18" charset="0"/>
                <a:cs typeface="Arial" panose="020B0604020202020204" pitchFamily="34" charset="0"/>
              </a:rPr>
              <a:t>elete requirement that a h/a should reflect a heritage value and another value</a:t>
            </a:r>
            <a:endParaRPr lang="en-GB" sz="2700" dirty="0">
              <a:effectLst/>
              <a:latin typeface="Arial" panose="020B0604020202020204" pitchFamily="34" charset="0"/>
              <a:ea typeface="Arial" panose="020B0604020202020204" pitchFamily="34" charset="0"/>
              <a:cs typeface="Arial" panose="020B0604020202020204" pitchFamily="34" charset="0"/>
            </a:endParaRPr>
          </a:p>
          <a:p>
            <a:pPr marL="269875" indent="-269875" algn="just">
              <a:lnSpc>
                <a:spcPct val="124000"/>
              </a:lnSpc>
              <a:spcBef>
                <a:spcPts val="600"/>
              </a:spcBef>
            </a:pPr>
            <a:endParaRPr lang="en-GB" sz="2600" dirty="0">
              <a:latin typeface="Arial" panose="020B0604020202020204" pitchFamily="34" charset="0"/>
              <a:ea typeface="Times New Roman" panose="02020603050405020304" pitchFamily="18" charset="0"/>
            </a:endParaRPr>
          </a:p>
          <a:p>
            <a:pPr marL="269875" indent="-269875" algn="just">
              <a:lnSpc>
                <a:spcPct val="124000"/>
              </a:lnSpc>
              <a:spcBef>
                <a:spcPts val="600"/>
              </a:spcBef>
            </a:pPr>
            <a:endParaRPr lang="en-GB" sz="2600" dirty="0">
              <a:effectLst/>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Classification </a:t>
            </a:r>
            <a:r>
              <a:rPr lang="en-GB" b="1" dirty="0">
                <a:effectLst/>
                <a:latin typeface="Arial" panose="020B0604020202020204" pitchFamily="34" charset="0"/>
                <a:ea typeface="Times New Roman" panose="02020603050405020304" pitchFamily="18" charset="0"/>
                <a:cs typeface="Arial" panose="020B0604020202020204" pitchFamily="34" charset="0"/>
              </a:rPr>
              <a:t>of a dual purpose h/a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919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85000" lnSpcReduction="10000"/>
          </a:bodyPr>
          <a:lstStyle/>
          <a:p>
            <a:pPr marL="0" indent="0" algn="just">
              <a:lnSpc>
                <a:spcPct val="124000"/>
              </a:lnSpc>
              <a:spcBef>
                <a:spcPts val="600"/>
              </a:spcBef>
              <a:buNone/>
            </a:pPr>
            <a:r>
              <a:rPr lang="en-GB" sz="3400" b="1" dirty="0">
                <a:latin typeface="Arial" panose="020B0604020202020204" pitchFamily="34" charset="0"/>
                <a:ea typeface="Times New Roman" panose="02020603050405020304" pitchFamily="18" charset="0"/>
              </a:rPr>
              <a:t>Changes include (continue):</a:t>
            </a:r>
          </a:p>
          <a:p>
            <a:pPr algn="just">
              <a:lnSpc>
                <a:spcPct val="124000"/>
              </a:lnSpc>
              <a:spcBef>
                <a:spcPts val="600"/>
              </a:spcBef>
            </a:pPr>
            <a:r>
              <a:rPr lang="en-GB" sz="3100" dirty="0">
                <a:effectLst/>
                <a:latin typeface="Arial" panose="020B0604020202020204" pitchFamily="34" charset="0"/>
                <a:ea typeface="Times New Roman" panose="02020603050405020304" pitchFamily="18" charset="0"/>
                <a:cs typeface="Arial" panose="020B0604020202020204" pitchFamily="34" charset="0"/>
              </a:rPr>
              <a:t>new disclosure to present info about h/a significant alternative use (if material)</a:t>
            </a:r>
          </a:p>
          <a:p>
            <a:pPr algn="just">
              <a:lnSpc>
                <a:spcPct val="124000"/>
              </a:lnSpc>
              <a:spcBef>
                <a:spcPts val="600"/>
              </a:spcBef>
            </a:pPr>
            <a:r>
              <a:rPr lang="en-GB" sz="3100" dirty="0">
                <a:latin typeface="Arial" panose="020B0604020202020204" pitchFamily="34" charset="0"/>
                <a:ea typeface="Times New Roman" panose="02020603050405020304" pitchFamily="18" charset="0"/>
                <a:cs typeface="Arial" panose="020B0604020202020204" pitchFamily="34" charset="0"/>
              </a:rPr>
              <a:t>transitional </a:t>
            </a:r>
            <a:r>
              <a:rPr lang="en-GB" sz="3100" dirty="0">
                <a:effectLst/>
                <a:latin typeface="Arial" panose="020B0604020202020204" pitchFamily="34" charset="0"/>
                <a:ea typeface="Times New Roman" panose="02020603050405020304" pitchFamily="18" charset="0"/>
              </a:rPr>
              <a:t>guidance to explain at what value a reclassified h/a should be recognised on adoption of amendment</a:t>
            </a:r>
          </a:p>
          <a:p>
            <a:pPr marL="0" indent="0" algn="just">
              <a:lnSpc>
                <a:spcPct val="124000"/>
              </a:lnSpc>
              <a:spcBef>
                <a:spcPts val="600"/>
              </a:spcBef>
              <a:buNone/>
            </a:pPr>
            <a:endParaRPr lang="en-ZA" sz="3100" dirty="0">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4000"/>
              </a:lnSpc>
              <a:spcBef>
                <a:spcPts val="600"/>
              </a:spcBef>
              <a:buNone/>
            </a:pPr>
            <a:r>
              <a:rPr lang="en-ZA" sz="3100" dirty="0">
                <a:latin typeface="Arial" panose="020B0604020202020204" pitchFamily="34" charset="0"/>
                <a:ea typeface="Times New Roman" panose="02020603050405020304" pitchFamily="18" charset="0"/>
                <a:cs typeface="Arial" panose="020B0604020202020204" pitchFamily="34" charset="0"/>
              </a:rPr>
              <a:t>T</a:t>
            </a:r>
            <a:r>
              <a:rPr lang="en-ZA" sz="3100" dirty="0">
                <a:effectLst/>
                <a:latin typeface="Arial" panose="020B0604020202020204" pitchFamily="34" charset="0"/>
                <a:ea typeface="Times New Roman" panose="02020603050405020304" pitchFamily="18" charset="0"/>
                <a:cs typeface="Arial" panose="020B0604020202020204" pitchFamily="34" charset="0"/>
              </a:rPr>
              <a:t>ransitional provisions = retrospective application </a:t>
            </a:r>
          </a:p>
          <a:p>
            <a:pPr marL="0" indent="0" algn="just">
              <a:lnSpc>
                <a:spcPct val="124000"/>
              </a:lnSpc>
              <a:spcBef>
                <a:spcPts val="600"/>
              </a:spcBef>
              <a:buNone/>
            </a:pPr>
            <a:endParaRPr lang="en-GB" sz="31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24000"/>
              </a:lnSpc>
              <a:spcBef>
                <a:spcPts val="600"/>
              </a:spcBef>
            </a:pPr>
            <a:endParaRPr lang="en-GB" sz="1800" dirty="0">
              <a:effectLst/>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Classification </a:t>
            </a:r>
            <a:r>
              <a:rPr lang="en-GB" b="1" dirty="0">
                <a:effectLst/>
                <a:latin typeface="Arial" panose="020B0604020202020204" pitchFamily="34" charset="0"/>
                <a:ea typeface="Times New Roman" panose="02020603050405020304" pitchFamily="18" charset="0"/>
                <a:cs typeface="Arial" panose="020B0604020202020204" pitchFamily="34" charset="0"/>
              </a:rPr>
              <a:t>of a dual purpose h/a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0388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gn="just">
              <a:lnSpc>
                <a:spcPct val="124000"/>
              </a:lnSpc>
              <a:spcBef>
                <a:spcPts val="600"/>
              </a:spcBef>
              <a:buNone/>
            </a:pPr>
            <a:r>
              <a:rPr lang="en-ZA" sz="2600" b="1" dirty="0">
                <a:effectLst/>
                <a:latin typeface="Arial" panose="020B0604020202020204" pitchFamily="34" charset="0"/>
                <a:ea typeface="Calibri" panose="020F0502020204030204" pitchFamily="34" charset="0"/>
              </a:rPr>
              <a:t>Changes include: </a:t>
            </a:r>
          </a:p>
          <a:p>
            <a:pPr algn="just">
              <a:lnSpc>
                <a:spcPct val="124000"/>
              </a:lnSpc>
              <a:spcBef>
                <a:spcPts val="600"/>
              </a:spcBef>
            </a:pPr>
            <a:r>
              <a:rPr lang="en-ZA" sz="2600" dirty="0">
                <a:effectLst/>
                <a:latin typeface="Arial" panose="020B0604020202020204" pitchFamily="34" charset="0"/>
                <a:ea typeface="Calibri" panose="020F0502020204030204" pitchFamily="34" charset="0"/>
              </a:rPr>
              <a:t>Allow use of </a:t>
            </a:r>
            <a:r>
              <a:rPr lang="en-ZA" sz="2600" u="sng" dirty="0">
                <a:effectLst/>
                <a:latin typeface="Arial" panose="020B0604020202020204" pitchFamily="34" charset="0"/>
                <a:ea typeface="Calibri" panose="020F0502020204030204" pitchFamily="34" charset="0"/>
              </a:rPr>
              <a:t>peer data</a:t>
            </a:r>
            <a:r>
              <a:rPr lang="en-ZA" sz="2600" dirty="0">
                <a:effectLst/>
                <a:latin typeface="Arial" panose="020B0604020202020204" pitchFamily="34" charset="0"/>
                <a:ea typeface="Calibri" panose="020F0502020204030204" pitchFamily="34" charset="0"/>
              </a:rPr>
              <a:t> for entities that have </a:t>
            </a:r>
            <a:r>
              <a:rPr lang="en-GB" sz="2600" dirty="0">
                <a:solidFill>
                  <a:srgbClr val="000000"/>
                </a:solidFill>
                <a:effectLst/>
                <a:latin typeface="Arial" panose="020B0604020202020204" pitchFamily="34" charset="0"/>
                <a:ea typeface="Times New Roman" panose="02020603050405020304" pitchFamily="18" charset="0"/>
              </a:rPr>
              <a:t>no, or insufficient, sources of entity-specific data</a:t>
            </a:r>
          </a:p>
          <a:p>
            <a:pPr algn="just">
              <a:lnSpc>
                <a:spcPct val="124000"/>
              </a:lnSpc>
              <a:spcBef>
                <a:spcPts val="600"/>
              </a:spcBef>
            </a:pPr>
            <a:r>
              <a:rPr lang="en-GB" sz="2600" dirty="0">
                <a:effectLst/>
                <a:latin typeface="Arial" panose="020B0604020202020204" pitchFamily="34" charset="0"/>
                <a:ea typeface="Calibri" panose="020F0502020204030204" pitchFamily="34" charset="0"/>
                <a:cs typeface="Arial" panose="020B0604020202020204" pitchFamily="34" charset="0"/>
              </a:rPr>
              <a:t>Guidance </a:t>
            </a:r>
            <a:r>
              <a:rPr lang="en-ZA" sz="2600" dirty="0">
                <a:effectLst/>
                <a:latin typeface="Arial" panose="020B0604020202020204" pitchFamily="34" charset="0"/>
                <a:ea typeface="Calibri" panose="020F0502020204030204" pitchFamily="34" charset="0"/>
                <a:cs typeface="Arial" panose="020B0604020202020204" pitchFamily="34" charset="0"/>
              </a:rPr>
              <a:t>to </a:t>
            </a:r>
            <a:r>
              <a:rPr lang="en-ZA" sz="2600" dirty="0">
                <a:solidFill>
                  <a:srgbClr val="000000"/>
                </a:solidFill>
                <a:effectLst/>
                <a:latin typeface="Arial" panose="020B0604020202020204" pitchFamily="34" charset="0"/>
                <a:ea typeface="Calibri" panose="020F0502020204030204" pitchFamily="34" charset="0"/>
                <a:cs typeface="Arial" panose="020B0604020202020204" pitchFamily="34" charset="0"/>
              </a:rPr>
              <a:t>explain that if </a:t>
            </a:r>
            <a:r>
              <a:rPr lang="en-US" sz="2600" u="sng" dirty="0">
                <a:effectLst/>
                <a:latin typeface="Arial" panose="020B0604020202020204" pitchFamily="34" charset="0"/>
                <a:ea typeface="Times New Roman" panose="02020603050405020304" pitchFamily="18" charset="0"/>
                <a:cs typeface="SwiftLTPro-Regular"/>
              </a:rPr>
              <a:t>variability in range of reasonable fair value estimates</a:t>
            </a:r>
            <a:r>
              <a:rPr lang="en-US" sz="2600" dirty="0">
                <a:effectLst/>
                <a:latin typeface="Arial" panose="020B0604020202020204" pitchFamily="34" charset="0"/>
                <a:ea typeface="Times New Roman" panose="02020603050405020304" pitchFamily="18" charset="0"/>
                <a:cs typeface="SwiftLTPro-Regular"/>
              </a:rPr>
              <a:t> </a:t>
            </a:r>
            <a:r>
              <a:rPr lang="en-GB" sz="2600" dirty="0">
                <a:effectLst/>
                <a:latin typeface="Arial" panose="020B0604020202020204" pitchFamily="34" charset="0"/>
                <a:ea typeface="Times New Roman" panose="02020603050405020304" pitchFamily="18" charset="0"/>
                <a:cs typeface="SwiftLTPro-Regular"/>
              </a:rPr>
              <a:t>is</a:t>
            </a:r>
            <a:r>
              <a:rPr lang="en-US" sz="2600" dirty="0">
                <a:effectLst/>
                <a:latin typeface="Arial" panose="020B0604020202020204" pitchFamily="34" charset="0"/>
                <a:ea typeface="Times New Roman" panose="02020603050405020304" pitchFamily="18" charset="0"/>
                <a:cs typeface="SwiftLTPro-Regular"/>
              </a:rPr>
              <a:t> significant and probabilities cannot be reasonably assessed – f</a:t>
            </a:r>
            <a:r>
              <a:rPr lang="en-GB" sz="2600" dirty="0">
                <a:effectLst/>
                <a:latin typeface="Arial" panose="020B0604020202020204" pitchFamily="34" charset="0"/>
                <a:ea typeface="Times New Roman" panose="02020603050405020304" pitchFamily="18" charset="0"/>
                <a:cs typeface="Arial" panose="020B0604020202020204" pitchFamily="34" charset="0"/>
              </a:rPr>
              <a:t>air value should not be determined </a:t>
            </a:r>
          </a:p>
          <a:p>
            <a:pPr algn="just">
              <a:lnSpc>
                <a:spcPct val="124000"/>
              </a:lnSpc>
              <a:spcBef>
                <a:spcPts val="600"/>
              </a:spcBef>
            </a:pPr>
            <a:endParaRPr lang="en-ZA"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24000"/>
              </a:lnSpc>
              <a:spcBef>
                <a:spcPts val="600"/>
              </a:spcBef>
            </a:pPr>
            <a:endParaRPr lang="en-GB" sz="2600" dirty="0">
              <a:solidFill>
                <a:srgbClr val="000000"/>
              </a:solidFill>
              <a:effectLst/>
              <a:latin typeface="Arial" panose="020B0604020202020204" pitchFamily="34" charset="0"/>
              <a:ea typeface="Times New Roman" panose="02020603050405020304" pitchFamily="18" charset="0"/>
            </a:endParaRPr>
          </a:p>
          <a:p>
            <a:pPr algn="just">
              <a:lnSpc>
                <a:spcPct val="124000"/>
              </a:lnSpc>
              <a:spcBef>
                <a:spcPts val="600"/>
              </a:spcBef>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Determining a reliable value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6514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lnSpcReduction="10000"/>
          </a:bodyPr>
          <a:lstStyle/>
          <a:p>
            <a:pPr marL="0" indent="0" algn="just">
              <a:lnSpc>
                <a:spcPct val="124000"/>
              </a:lnSpc>
              <a:spcBef>
                <a:spcPts val="600"/>
              </a:spcBef>
              <a:buNone/>
            </a:pPr>
            <a:r>
              <a:rPr lang="en-GB" sz="2600" b="1" dirty="0">
                <a:latin typeface="Arial" panose="020B0604020202020204" pitchFamily="34" charset="0"/>
                <a:ea typeface="Times New Roman" panose="02020603050405020304" pitchFamily="18" charset="0"/>
              </a:rPr>
              <a:t>Changes include (continue)</a:t>
            </a:r>
          </a:p>
          <a:p>
            <a:pPr algn="just">
              <a:lnSpc>
                <a:spcPct val="124000"/>
              </a:lnSpc>
              <a:spcBef>
                <a:spcPts val="600"/>
              </a:spcBef>
            </a:pPr>
            <a:r>
              <a:rPr lang="en-GB" sz="2600" dirty="0">
                <a:latin typeface="Arial" panose="020B0604020202020204" pitchFamily="34" charset="0"/>
                <a:ea typeface="Times New Roman" panose="02020603050405020304" pitchFamily="18" charset="0"/>
              </a:rPr>
              <a:t>emphasise </a:t>
            </a:r>
            <a:r>
              <a:rPr lang="en-GB" sz="2600" u="sng" dirty="0">
                <a:latin typeface="Arial" panose="020B0604020202020204" pitchFamily="34" charset="0"/>
                <a:ea typeface="Times New Roman" panose="02020603050405020304" pitchFamily="18" charset="0"/>
              </a:rPr>
              <a:t>protective rights should not preclude</a:t>
            </a:r>
            <a:r>
              <a:rPr lang="en-GB" sz="2600" dirty="0">
                <a:latin typeface="Arial" panose="020B0604020202020204" pitchFamily="34" charset="0"/>
                <a:ea typeface="Times New Roman" panose="02020603050405020304" pitchFamily="18" charset="0"/>
              </a:rPr>
              <a:t> determining a reliable value</a:t>
            </a:r>
          </a:p>
          <a:p>
            <a:pPr algn="just">
              <a:lnSpc>
                <a:spcPct val="124000"/>
              </a:lnSpc>
              <a:spcBef>
                <a:spcPts val="600"/>
              </a:spcBef>
            </a:pPr>
            <a:r>
              <a:rPr lang="en-ZA" sz="2600" u="sng" dirty="0">
                <a:effectLst/>
                <a:latin typeface="Arial" panose="020B0604020202020204" pitchFamily="34" charset="0"/>
                <a:ea typeface="Calibri" panose="020F0502020204030204" pitchFamily="34" charset="0"/>
                <a:cs typeface="Arial" panose="020B0604020202020204" pitchFamily="34" charset="0"/>
              </a:rPr>
              <a:t>new disclosure requirements</a:t>
            </a:r>
            <a:r>
              <a:rPr lang="en-ZA" sz="2600" dirty="0">
                <a:effectLst/>
                <a:latin typeface="Arial" panose="020B0604020202020204" pitchFamily="34" charset="0"/>
                <a:ea typeface="Calibri" panose="020F0502020204030204" pitchFamily="34" charset="0"/>
                <a:cs typeface="Arial" panose="020B0604020202020204" pitchFamily="34" charset="0"/>
              </a:rPr>
              <a:t> (a) description and </a:t>
            </a:r>
            <a:r>
              <a:rPr lang="en-ZA" sz="2600" dirty="0">
                <a:latin typeface="Arial" panose="020B0604020202020204" pitchFamily="34" charset="0"/>
                <a:ea typeface="Calibri" panose="020F0502020204030204" pitchFamily="34" charset="0"/>
                <a:cs typeface="Arial" panose="020B0604020202020204" pitchFamily="34" charset="0"/>
              </a:rPr>
              <a:t>carrying value </a:t>
            </a:r>
            <a:r>
              <a:rPr lang="en-ZA" sz="2600" dirty="0">
                <a:effectLst/>
                <a:latin typeface="Arial" panose="020B0604020202020204" pitchFamily="34" charset="0"/>
                <a:ea typeface="Calibri" panose="020F0502020204030204" pitchFamily="34" charset="0"/>
                <a:cs typeface="Arial" panose="020B0604020202020204" pitchFamily="34" charset="0"/>
              </a:rPr>
              <a:t>of h/a subject to protective rights</a:t>
            </a:r>
            <a:r>
              <a:rPr lang="en-ZA" sz="2600" dirty="0">
                <a:effectLst/>
                <a:latin typeface="Arial" panose="020B0604020202020204" pitchFamily="34" charset="0"/>
                <a:ea typeface="Times New Roman" panose="02020603050405020304" pitchFamily="18" charset="0"/>
                <a:cs typeface="Arial" panose="020B0604020202020204" pitchFamily="34" charset="0"/>
              </a:rPr>
              <a:t>; and (b) </a:t>
            </a:r>
            <a:r>
              <a:rPr lang="en-ZA" sz="2600" dirty="0">
                <a:effectLst/>
                <a:latin typeface="Arial" panose="020B0604020202020204" pitchFamily="34" charset="0"/>
                <a:ea typeface="Times New Roman" panose="02020603050405020304" pitchFamily="18" charset="0"/>
              </a:rPr>
              <a:t>reason for disposing </a:t>
            </a:r>
            <a:r>
              <a:rPr lang="en-ZA" sz="2600" dirty="0">
                <a:latin typeface="Arial" panose="020B0604020202020204" pitchFamily="34" charset="0"/>
                <a:ea typeface="Times New Roman" panose="02020603050405020304" pitchFamily="18" charset="0"/>
              </a:rPr>
              <a:t>h/a t</a:t>
            </a:r>
            <a:r>
              <a:rPr lang="en-ZA" sz="2600" dirty="0">
                <a:effectLst/>
                <a:latin typeface="Arial" panose="020B0604020202020204" pitchFamily="34" charset="0"/>
                <a:ea typeface="Times New Roman" panose="02020603050405020304" pitchFamily="18" charset="0"/>
              </a:rPr>
              <a:t>hat is subject to a protective right</a:t>
            </a:r>
          </a:p>
          <a:p>
            <a:pPr marL="0" indent="0" algn="just">
              <a:lnSpc>
                <a:spcPct val="124000"/>
              </a:lnSpc>
              <a:spcBef>
                <a:spcPts val="600"/>
              </a:spcBef>
              <a:buNone/>
            </a:pPr>
            <a:endParaRPr lang="en-ZA" sz="2600" dirty="0">
              <a:effectLst/>
              <a:latin typeface="Arial" panose="020B0604020202020204" pitchFamily="34" charset="0"/>
              <a:ea typeface="Times New Roman" panose="02020603050405020304" pitchFamily="18" charset="0"/>
            </a:endParaRPr>
          </a:p>
          <a:p>
            <a:pPr marL="0" indent="0" algn="just">
              <a:lnSpc>
                <a:spcPct val="124000"/>
              </a:lnSpc>
              <a:spcBef>
                <a:spcPts val="600"/>
              </a:spcBef>
              <a:buNone/>
            </a:pPr>
            <a:r>
              <a:rPr lang="en-ZA" sz="2600" dirty="0">
                <a:latin typeface="Arial" panose="020B0604020202020204" pitchFamily="34" charset="0"/>
                <a:ea typeface="Times New Roman" panose="02020603050405020304" pitchFamily="18" charset="0"/>
              </a:rPr>
              <a:t>Transitional provisions = prospective application </a:t>
            </a: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Determining a reliable value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8977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lnSpcReduction="10000"/>
          </a:bodyPr>
          <a:lstStyle/>
          <a:p>
            <a:pPr marL="0" indent="0" algn="just" fontAlgn="base">
              <a:lnSpc>
                <a:spcPct val="115000"/>
              </a:lnSpc>
              <a:spcBef>
                <a:spcPts val="600"/>
              </a:spcBef>
              <a:buNone/>
            </a:pPr>
            <a:r>
              <a:rPr lang="en-ZA" sz="1800" b="1" dirty="0">
                <a:effectLst/>
                <a:latin typeface="Arial" panose="020B0604020202020204" pitchFamily="34" charset="0"/>
                <a:ea typeface="Times New Roman" panose="02020603050405020304" pitchFamily="18" charset="0"/>
              </a:rPr>
              <a:t>Specific Matter for Comment #3</a:t>
            </a:r>
          </a:p>
          <a:p>
            <a:pPr marL="0" indent="0" algn="just" fontAlgn="base">
              <a:lnSpc>
                <a:spcPct val="115000"/>
              </a:lnSpc>
              <a:spcBef>
                <a:spcPts val="600"/>
              </a:spcBef>
              <a:buNone/>
            </a:pPr>
            <a:r>
              <a:rPr lang="en-ZA" sz="1800" dirty="0">
                <a:effectLst/>
                <a:latin typeface="Arial" panose="020B0604020202020204" pitchFamily="34" charset="0"/>
                <a:ea typeface="SimSun" panose="02010600030101010101" pitchFamily="2" charset="-122"/>
                <a:cs typeface="Times New Roman" panose="02020603050405020304" pitchFamily="18" charset="0"/>
              </a:rPr>
              <a:t>In addressing challenges to determine a reliable value for a h/a, the ED :</a:t>
            </a:r>
            <a:endParaRPr lang="en-ZA" sz="18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Bef>
                <a:spcPts val="600"/>
              </a:spcBef>
              <a:spcAft>
                <a:spcPts val="1000"/>
              </a:spcAft>
              <a:buFont typeface="+mj-lt"/>
              <a:buAutoNum type="alphaLcParenBoth"/>
            </a:pPr>
            <a:r>
              <a:rPr lang="en-ZA" sz="1800" dirty="0">
                <a:effectLst/>
                <a:latin typeface="Arial" panose="020B0604020202020204" pitchFamily="34" charset="0"/>
                <a:ea typeface="SimSun" panose="02010600030101010101" pitchFamily="2" charset="-122"/>
                <a:cs typeface="Times New Roman" panose="02020603050405020304" pitchFamily="18" charset="0"/>
              </a:rPr>
              <a:t>proposes guidance on the use of peer data to allow an entity to value a h/a based on the value of a comparable h/a held by another entity;</a:t>
            </a:r>
            <a:endParaRPr lang="en-ZA" sz="18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Bef>
                <a:spcPts val="600"/>
              </a:spcBef>
              <a:spcAft>
                <a:spcPts val="1000"/>
              </a:spcAft>
              <a:buFont typeface="+mj-lt"/>
              <a:buAutoNum type="alphaLcParenBoth"/>
            </a:pPr>
            <a:r>
              <a:rPr lang="en-ZA" sz="1800" dirty="0">
                <a:effectLst/>
                <a:latin typeface="Arial" panose="020B0604020202020204" pitchFamily="34" charset="0"/>
                <a:ea typeface="SimSun" panose="02010600030101010101" pitchFamily="2" charset="-122"/>
                <a:cs typeface="Times New Roman" panose="02020603050405020304" pitchFamily="18" charset="0"/>
              </a:rPr>
              <a:t>includes additional guidance that explains that a protective right should not preclude  entity from determining a fair value for a h/a; and </a:t>
            </a:r>
            <a:endParaRPr lang="en-ZA" sz="1800" dirty="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gn="just">
              <a:lnSpc>
                <a:spcPct val="115000"/>
              </a:lnSpc>
              <a:spcBef>
                <a:spcPts val="600"/>
              </a:spcBef>
              <a:spcAft>
                <a:spcPts val="1000"/>
              </a:spcAft>
              <a:buFont typeface="+mj-lt"/>
              <a:buAutoNum type="alphaLcParenBoth"/>
            </a:pPr>
            <a:r>
              <a:rPr lang="en-ZA" sz="1800" dirty="0">
                <a:effectLst/>
                <a:latin typeface="Arial" panose="020B0604020202020204" pitchFamily="34" charset="0"/>
                <a:ea typeface="Calibri" panose="020F0502020204030204" pitchFamily="34" charset="0"/>
                <a:cs typeface="Times New Roman" panose="02020603050405020304" pitchFamily="18" charset="0"/>
              </a:rPr>
              <a:t>proposes guidance to </a:t>
            </a:r>
            <a:r>
              <a:rPr lang="en-ZA"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explain that if </a:t>
            </a:r>
            <a:r>
              <a:rPr lang="en-US" sz="1800" dirty="0">
                <a:effectLst/>
                <a:latin typeface="Arial" panose="020B0604020202020204" pitchFamily="34" charset="0"/>
                <a:ea typeface="SimSun" panose="02010600030101010101" pitchFamily="2" charset="-122"/>
                <a:cs typeface="Times New Roman" panose="02020603050405020304" pitchFamily="18" charset="0"/>
              </a:rPr>
              <a:t>the variability in the range of reasonable fair value estimates </a:t>
            </a:r>
            <a:r>
              <a:rPr lang="en-ZA" sz="1800" dirty="0">
                <a:effectLst/>
                <a:latin typeface="Arial" panose="020B0604020202020204" pitchFamily="34" charset="0"/>
                <a:ea typeface="SimSun" panose="02010600030101010101" pitchFamily="2" charset="-122"/>
                <a:cs typeface="Times New Roman" panose="02020603050405020304" pitchFamily="18" charset="0"/>
              </a:rPr>
              <a:t>is</a:t>
            </a:r>
            <a:r>
              <a:rPr lang="en-US" sz="1800" dirty="0">
                <a:effectLst/>
                <a:latin typeface="Arial" panose="020B0604020202020204" pitchFamily="34" charset="0"/>
                <a:ea typeface="SimSun" panose="02010600030101010101" pitchFamily="2" charset="-122"/>
                <a:cs typeface="Times New Roman" panose="02020603050405020304" pitchFamily="18" charset="0"/>
              </a:rPr>
              <a:t> significant, and the probabilities of the various estimates cannot be reasonably assessed, </a:t>
            </a:r>
            <a:r>
              <a:rPr lang="en-ZA" sz="1800" dirty="0">
                <a:effectLst/>
                <a:latin typeface="Arial" panose="020B0604020202020204" pitchFamily="34" charset="0"/>
                <a:ea typeface="SimSun" panose="02010600030101010101" pitchFamily="2" charset="-122"/>
                <a:cs typeface="Times New Roman" panose="02020603050405020304" pitchFamily="18" charset="0"/>
              </a:rPr>
              <a:t>a fair value should not be determined for h/a.</a:t>
            </a:r>
            <a:endParaRPr lang="en-ZA" sz="1800" dirty="0">
              <a:effectLst/>
              <a:latin typeface="Calibri" panose="020F0502020204030204" pitchFamily="34" charset="0"/>
              <a:ea typeface="SimSun" panose="02010600030101010101" pitchFamily="2" charset="-122"/>
              <a:cs typeface="Times New Roman" panose="02020603050405020304" pitchFamily="18" charset="0"/>
            </a:endParaRPr>
          </a:p>
          <a:p>
            <a:pPr indent="0" algn="just">
              <a:lnSpc>
                <a:spcPct val="115000"/>
              </a:lnSpc>
              <a:spcBef>
                <a:spcPts val="600"/>
              </a:spcBef>
              <a:spcAft>
                <a:spcPts val="1000"/>
              </a:spcAft>
              <a:buNone/>
            </a:pPr>
            <a:r>
              <a:rPr lang="en-ZA" sz="1800" dirty="0">
                <a:effectLst/>
                <a:latin typeface="Arial" panose="020B0604020202020204" pitchFamily="34" charset="0"/>
                <a:ea typeface="Calibri" panose="020F0502020204030204" pitchFamily="34" charset="0"/>
                <a:cs typeface="Times New Roman" panose="02020603050405020304" pitchFamily="18" charset="0"/>
              </a:rPr>
              <a:t>Please indicate if this guidance useful in addressing </a:t>
            </a:r>
            <a:r>
              <a:rPr lang="en-ZA" sz="1800" dirty="0">
                <a:effectLst/>
                <a:latin typeface="Arial" panose="020B0604020202020204" pitchFamily="34" charset="0"/>
                <a:ea typeface="SimSun" panose="02010600030101010101" pitchFamily="2" charset="-122"/>
                <a:cs typeface="Times New Roman" panose="02020603050405020304" pitchFamily="18" charset="0"/>
              </a:rPr>
              <a:t>challenges with determining a reliable value for a heritage asset. If not, please explain why. </a:t>
            </a:r>
            <a:endParaRPr lang="en-ZA" sz="1800" dirty="0">
              <a:effectLst/>
              <a:latin typeface="Calibri" panose="020F0502020204030204" pitchFamily="34" charset="0"/>
              <a:ea typeface="SimSun" panose="02010600030101010101" pitchFamily="2" charset="-122"/>
              <a:cs typeface="Times New Roman" panose="02020603050405020304" pitchFamily="18" charset="0"/>
            </a:endParaRPr>
          </a:p>
          <a:p>
            <a:pPr marL="0" indent="0" algn="just">
              <a:lnSpc>
                <a:spcPct val="124000"/>
              </a:lnSpc>
              <a:spcBef>
                <a:spcPts val="600"/>
              </a:spcBef>
              <a:buNone/>
            </a:pPr>
            <a:endParaRPr lang="en-GB" sz="34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Determining a reliable value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2881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lnSpcReduction="20000"/>
          </a:bodyPr>
          <a:lstStyle/>
          <a:p>
            <a:pPr marL="0" indent="0" algn="just" fontAlgn="base">
              <a:lnSpc>
                <a:spcPct val="115000"/>
              </a:lnSpc>
              <a:spcBef>
                <a:spcPts val="600"/>
              </a:spcBef>
              <a:buNone/>
            </a:pPr>
            <a:r>
              <a:rPr lang="en-ZA" sz="1800" b="1" dirty="0">
                <a:effectLst/>
                <a:latin typeface="Arial" panose="020B0604020202020204" pitchFamily="34" charset="0"/>
                <a:ea typeface="Times New Roman" panose="02020603050405020304" pitchFamily="18" charset="0"/>
              </a:rPr>
              <a:t>Specific Matter for Comment #4</a:t>
            </a:r>
          </a:p>
          <a:p>
            <a:pPr marL="0" indent="0" algn="just">
              <a:lnSpc>
                <a:spcPct val="115000"/>
              </a:lnSpc>
              <a:spcBef>
                <a:spcPts val="600"/>
              </a:spcBef>
              <a:spcAft>
                <a:spcPts val="1000"/>
              </a:spcAft>
              <a:buNone/>
            </a:pPr>
            <a:r>
              <a:rPr lang="en-ZA" sz="1800" dirty="0">
                <a:effectLst/>
                <a:latin typeface="Arial" panose="020B0604020202020204" pitchFamily="34" charset="0"/>
                <a:ea typeface="Calibri" panose="020F0502020204030204" pitchFamily="34" charset="0"/>
                <a:cs typeface="Arial" panose="020B0604020202020204" pitchFamily="34" charset="0"/>
              </a:rPr>
              <a:t>W</a:t>
            </a:r>
            <a:r>
              <a:rPr lang="en-ZA" sz="1800" dirty="0">
                <a:effectLst/>
                <a:latin typeface="Arial" panose="020B0604020202020204" pitchFamily="34" charset="0"/>
                <a:ea typeface="Arial" panose="020B0604020202020204" pitchFamily="34" charset="0"/>
                <a:cs typeface="Arial" panose="020B0604020202020204" pitchFamily="34" charset="0"/>
              </a:rPr>
              <a:t>here a protective right is imposed on a heritage asset</a:t>
            </a:r>
            <a:r>
              <a:rPr lang="en-ZA" sz="1800" dirty="0">
                <a:effectLst/>
                <a:latin typeface="Arial" panose="020B0604020202020204" pitchFamily="34" charset="0"/>
                <a:ea typeface="Calibri" panose="020F0502020204030204" pitchFamily="34" charset="0"/>
                <a:cs typeface="Arial" panose="020B0604020202020204" pitchFamily="34" charset="0"/>
              </a:rPr>
              <a:t> or a class of heritage assets, paragraph .99B proposes that an entity shall include disclosures about the nature of such protective rights, along with a d</a:t>
            </a:r>
            <a:r>
              <a:rPr lang="en-ZA" sz="1800" dirty="0">
                <a:effectLst/>
                <a:latin typeface="Arial" panose="020B0604020202020204" pitchFamily="34" charset="0"/>
                <a:ea typeface="Arial" panose="020B0604020202020204" pitchFamily="34" charset="0"/>
                <a:cs typeface="Arial" panose="020B0604020202020204" pitchFamily="34" charset="0"/>
              </a:rPr>
              <a:t>escription and the carrying value of the heritage asset or class of heritage assets on which protective rights are imposed. Judgement should be applied </a:t>
            </a:r>
            <a:r>
              <a:rPr lang="en-ZA" sz="1800" dirty="0">
                <a:effectLst/>
                <a:latin typeface="Arial" panose="020B0604020202020204" pitchFamily="34" charset="0"/>
                <a:ea typeface="SimSun" panose="02010600030101010101" pitchFamily="2" charset="-122"/>
                <a:cs typeface="Arial" panose="020B0604020202020204" pitchFamily="34" charset="0"/>
              </a:rPr>
              <a:t>to assess if these disclosures should be provided for individual heritage assets or collections of similar heritage assets based on the nature of the heritage assets on which protective rights are imposed (see paragraph .99D).</a:t>
            </a:r>
          </a:p>
          <a:p>
            <a:pPr marL="342900" lvl="0" indent="-342900" algn="just">
              <a:lnSpc>
                <a:spcPct val="115000"/>
              </a:lnSpc>
              <a:spcBef>
                <a:spcPts val="600"/>
              </a:spcBef>
              <a:spcAft>
                <a:spcPts val="1000"/>
              </a:spcAft>
              <a:buFont typeface="+mj-lt"/>
              <a:buAutoNum type="alphaLcParenBoth"/>
            </a:pPr>
            <a:r>
              <a:rPr lang="en-ZA" sz="1800" dirty="0">
                <a:effectLst/>
                <a:latin typeface="Arial" panose="020B0604020202020204" pitchFamily="34" charset="0"/>
                <a:ea typeface="SimSun" panose="02010600030101010101" pitchFamily="2" charset="-122"/>
                <a:cs typeface="Arial" panose="020B0604020202020204" pitchFamily="34" charset="0"/>
              </a:rPr>
              <a:t>Do you agree that disclosures on p</a:t>
            </a:r>
            <a:r>
              <a:rPr lang="en-ZA" sz="1800" dirty="0">
                <a:effectLst/>
                <a:latin typeface="Arial" panose="020B0604020202020204" pitchFamily="34" charset="0"/>
                <a:ea typeface="Arial" panose="020B0604020202020204" pitchFamily="34" charset="0"/>
                <a:cs typeface="Arial" panose="020B0604020202020204" pitchFamily="34" charset="0"/>
              </a:rPr>
              <a:t>rotective rights imposed on a heritage asset</a:t>
            </a:r>
            <a:r>
              <a:rPr lang="en-ZA" sz="1800" dirty="0">
                <a:effectLst/>
                <a:latin typeface="Arial" panose="020B0604020202020204" pitchFamily="34" charset="0"/>
                <a:ea typeface="Calibri" panose="020F0502020204030204" pitchFamily="34" charset="0"/>
                <a:cs typeface="Arial" panose="020B0604020202020204" pitchFamily="34" charset="0"/>
              </a:rPr>
              <a:t> or a class of heritage assets will be relevant for accountability and decision-making.</a:t>
            </a:r>
            <a:endParaRPr lang="en-ZA" sz="1800" dirty="0">
              <a:effectLst/>
              <a:latin typeface="Arial" panose="020B0604020202020204" pitchFamily="34" charset="0"/>
              <a:ea typeface="SimSun" panose="02010600030101010101" pitchFamily="2" charset="-122"/>
              <a:cs typeface="Arial" panose="020B0604020202020204" pitchFamily="34" charset="0"/>
            </a:endParaRPr>
          </a:p>
          <a:p>
            <a:pPr marL="342900" lvl="0" indent="-342900" algn="just">
              <a:lnSpc>
                <a:spcPct val="115000"/>
              </a:lnSpc>
              <a:spcBef>
                <a:spcPts val="600"/>
              </a:spcBef>
              <a:spcAft>
                <a:spcPts val="1000"/>
              </a:spcAft>
              <a:buFont typeface="+mj-lt"/>
              <a:buAutoNum type="alphaLcParenBoth"/>
            </a:pPr>
            <a:r>
              <a:rPr lang="en-ZA" sz="1800" dirty="0">
                <a:effectLst/>
                <a:latin typeface="Arial" panose="020B0604020202020204" pitchFamily="34" charset="0"/>
                <a:ea typeface="Calibri" panose="020F0502020204030204" pitchFamily="34" charset="0"/>
                <a:cs typeface="Arial" panose="020B0604020202020204" pitchFamily="34" charset="0"/>
              </a:rPr>
              <a:t>In your view, will providing these disclosures be onerous? </a:t>
            </a:r>
            <a:endParaRPr lang="en-ZA" sz="1800" dirty="0">
              <a:effectLst/>
              <a:latin typeface="Arial" panose="020B0604020202020204" pitchFamily="34" charset="0"/>
              <a:ea typeface="SimSun" panose="02010600030101010101" pitchFamily="2" charset="-122"/>
              <a:cs typeface="Arial" panose="020B0604020202020204" pitchFamily="34" charset="0"/>
            </a:endParaRPr>
          </a:p>
          <a:p>
            <a:pPr indent="0" algn="just">
              <a:lnSpc>
                <a:spcPct val="115000"/>
              </a:lnSpc>
              <a:spcBef>
                <a:spcPts val="600"/>
              </a:spcBef>
              <a:spcAft>
                <a:spcPts val="1000"/>
              </a:spcAft>
              <a:buNone/>
            </a:pPr>
            <a:r>
              <a:rPr lang="en-ZA" sz="1800" dirty="0">
                <a:effectLst/>
                <a:latin typeface="Arial" panose="020B0604020202020204" pitchFamily="34" charset="0"/>
                <a:ea typeface="Calibri" panose="020F0502020204030204" pitchFamily="34" charset="0"/>
                <a:cs typeface="Arial" panose="020B0604020202020204" pitchFamily="34" charset="0"/>
              </a:rPr>
              <a:t>Please explain your response. </a:t>
            </a:r>
            <a:endParaRPr lang="en-ZA" sz="1800" dirty="0">
              <a:effectLst/>
              <a:latin typeface="Arial" panose="020B0604020202020204" pitchFamily="34" charset="0"/>
              <a:ea typeface="SimSun" panose="02010600030101010101" pitchFamily="2" charset="-122"/>
              <a:cs typeface="Arial" panose="020B0604020202020204" pitchFamily="34" charset="0"/>
            </a:endParaRPr>
          </a:p>
          <a:p>
            <a:pPr marL="0" indent="0" algn="just">
              <a:lnSpc>
                <a:spcPct val="124000"/>
              </a:lnSpc>
              <a:spcBef>
                <a:spcPts val="600"/>
              </a:spcBef>
              <a:buNone/>
            </a:pPr>
            <a:endParaRPr lang="en-GB" sz="34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Determining a reliable value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8372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lnSpcReduction="10000"/>
          </a:bodyPr>
          <a:lstStyle/>
          <a:p>
            <a:pPr algn="just">
              <a:lnSpc>
                <a:spcPct val="124000"/>
              </a:lnSpc>
              <a:spcBef>
                <a:spcPts val="600"/>
              </a:spcBef>
            </a:pPr>
            <a:r>
              <a:rPr lang="en-GB" sz="2600" dirty="0">
                <a:latin typeface="Arial" panose="020B0604020202020204" pitchFamily="34" charset="0"/>
                <a:ea typeface="Times New Roman" panose="02020603050405020304" pitchFamily="18" charset="0"/>
              </a:rPr>
              <a:t>Proposed amendment requires entities to re-assess if reliable value becomes available after initial recognition</a:t>
            </a:r>
          </a:p>
          <a:p>
            <a:pPr algn="just">
              <a:lnSpc>
                <a:spcPct val="124000"/>
              </a:lnSpc>
              <a:spcBef>
                <a:spcPts val="600"/>
              </a:spcBef>
            </a:pPr>
            <a:r>
              <a:rPr lang="en-GB" sz="2600" b="1" dirty="0">
                <a:latin typeface="Arial" panose="020B0604020202020204" pitchFamily="34" charset="0"/>
                <a:ea typeface="Times New Roman" panose="02020603050405020304" pitchFamily="18" charset="0"/>
              </a:rPr>
              <a:t>Changes include</a:t>
            </a:r>
            <a:r>
              <a:rPr lang="en-GB" sz="2600" dirty="0">
                <a:latin typeface="Arial" panose="020B0604020202020204" pitchFamily="34" charset="0"/>
                <a:ea typeface="Times New Roman" panose="02020603050405020304" pitchFamily="18" charset="0"/>
              </a:rPr>
              <a:t>:</a:t>
            </a:r>
          </a:p>
          <a:p>
            <a:pPr marL="714375" indent="-444500" algn="just">
              <a:lnSpc>
                <a:spcPct val="124000"/>
              </a:lnSpc>
              <a:spcBef>
                <a:spcPts val="600"/>
              </a:spcBef>
              <a:buNone/>
            </a:pPr>
            <a:r>
              <a:rPr lang="en-GB" sz="2600" dirty="0">
                <a:latin typeface="Arial" panose="020B0604020202020204" pitchFamily="34" charset="0"/>
                <a:ea typeface="Times New Roman" panose="02020603050405020304" pitchFamily="18" charset="0"/>
              </a:rPr>
              <a:t>→ 	</a:t>
            </a:r>
            <a:r>
              <a:rPr lang="en-GB" sz="2400" dirty="0">
                <a:latin typeface="Arial" panose="020B0604020202020204" pitchFamily="34" charset="0"/>
                <a:ea typeface="Times New Roman" panose="02020603050405020304" pitchFamily="18" charset="0"/>
              </a:rPr>
              <a:t>Entity is required </a:t>
            </a:r>
            <a:r>
              <a:rPr lang="en-ZA" sz="2400" dirty="0">
                <a:effectLst/>
                <a:latin typeface="Arial" panose="020B0604020202020204" pitchFamily="34" charset="0"/>
                <a:ea typeface="Calibri" panose="020F0502020204030204" pitchFamily="34" charset="0"/>
              </a:rPr>
              <a:t>to annually undertake a re-assessment if a value could not be determined on initial recognition</a:t>
            </a:r>
          </a:p>
          <a:p>
            <a:pPr marL="714375" indent="-444500" algn="just">
              <a:lnSpc>
                <a:spcPct val="124000"/>
              </a:lnSpc>
              <a:spcBef>
                <a:spcPts val="600"/>
              </a:spcBef>
              <a:buNone/>
            </a:pPr>
            <a:r>
              <a:rPr lang="en-ZA" sz="2400" dirty="0">
                <a:latin typeface="Arial" panose="020B0604020202020204" pitchFamily="34" charset="0"/>
                <a:ea typeface="Times New Roman" panose="02020603050405020304" pitchFamily="18" charset="0"/>
              </a:rPr>
              <a:t>→ </a:t>
            </a:r>
            <a:r>
              <a:rPr lang="en-ZA" sz="2400" dirty="0">
                <a:effectLst/>
                <a:latin typeface="Arial" panose="020B0604020202020204" pitchFamily="34" charset="0"/>
                <a:ea typeface="Calibri" panose="020F0502020204030204" pitchFamily="34" charset="0"/>
              </a:rPr>
              <a:t>example and a list of indicators to undertak</a:t>
            </a:r>
            <a:r>
              <a:rPr lang="en-ZA" sz="2400" dirty="0">
                <a:latin typeface="Arial" panose="020B0604020202020204" pitchFamily="34" charset="0"/>
                <a:ea typeface="Calibri" panose="020F0502020204030204" pitchFamily="34" charset="0"/>
              </a:rPr>
              <a:t>e re-assessment  </a:t>
            </a:r>
            <a:endParaRPr lang="en-GB" sz="24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Subsequent re-assessment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3540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gn="just">
              <a:lnSpc>
                <a:spcPct val="124000"/>
              </a:lnSpc>
              <a:spcBef>
                <a:spcPts val="600"/>
              </a:spcBef>
              <a:buNone/>
            </a:pPr>
            <a:r>
              <a:rPr lang="en-GB" sz="2600" b="1" dirty="0">
                <a:latin typeface="Arial" panose="020B0604020202020204" pitchFamily="34" charset="0"/>
                <a:ea typeface="Times New Roman" panose="02020603050405020304" pitchFamily="18" charset="0"/>
              </a:rPr>
              <a:t>Changes include (continue)</a:t>
            </a:r>
            <a:r>
              <a:rPr lang="en-GB" sz="2600" dirty="0">
                <a:latin typeface="Arial" panose="020B0604020202020204" pitchFamily="34" charset="0"/>
                <a:ea typeface="Times New Roman" panose="02020603050405020304" pitchFamily="18" charset="0"/>
              </a:rPr>
              <a:t>:</a:t>
            </a:r>
          </a:p>
          <a:p>
            <a:pPr marL="446088" lvl="0" indent="-446088" algn="just">
              <a:lnSpc>
                <a:spcPct val="115000"/>
              </a:lnSpc>
              <a:spcBef>
                <a:spcPts val="600"/>
              </a:spcBef>
              <a:spcAft>
                <a:spcPts val="0"/>
              </a:spcAft>
              <a:buNone/>
            </a:pPr>
            <a:r>
              <a:rPr lang="en-GB" sz="2600" dirty="0">
                <a:latin typeface="Arial" panose="020B0604020202020204" pitchFamily="34" charset="0"/>
                <a:ea typeface="Times New Roman" panose="02020603050405020304" pitchFamily="18" charset="0"/>
              </a:rPr>
              <a:t>→ transitional </a:t>
            </a:r>
            <a:r>
              <a:rPr lang="en-ZA" sz="2600" dirty="0">
                <a:effectLst/>
                <a:latin typeface="Arial" panose="020B0604020202020204" pitchFamily="34" charset="0"/>
                <a:ea typeface="Calibri" panose="020F0502020204030204" pitchFamily="34" charset="0"/>
                <a:cs typeface="Arial" panose="020B0604020202020204" pitchFamily="34" charset="0"/>
              </a:rPr>
              <a:t>guidance explaining how h/a should be recognised when a value becomes available</a:t>
            </a:r>
          </a:p>
          <a:p>
            <a:pPr marL="446088" lvl="0" indent="-446088" algn="just">
              <a:lnSpc>
                <a:spcPct val="115000"/>
              </a:lnSpc>
              <a:spcBef>
                <a:spcPts val="600"/>
              </a:spcBef>
              <a:spcAft>
                <a:spcPts val="0"/>
              </a:spcAft>
              <a:buNone/>
            </a:pPr>
            <a:r>
              <a:rPr lang="en-ZA" sz="2600" dirty="0">
                <a:latin typeface="Arial" panose="020B0604020202020204" pitchFamily="34" charset="0"/>
                <a:ea typeface="Calibri" panose="020F0502020204030204" pitchFamily="34" charset="0"/>
                <a:cs typeface="Arial" panose="020B0604020202020204" pitchFamily="34" charset="0"/>
              </a:rPr>
              <a:t>→ </a:t>
            </a:r>
            <a:r>
              <a:rPr lang="en-GB" sz="2600" dirty="0">
                <a:solidFill>
                  <a:srgbClr val="000000"/>
                </a:solidFill>
                <a:effectLst/>
                <a:latin typeface="Arial" panose="020B0604020202020204" pitchFamily="34" charset="0"/>
                <a:ea typeface="Times New Roman" panose="02020603050405020304" pitchFamily="18" charset="0"/>
              </a:rPr>
              <a:t>disclosure requirement to provide info on events or circumstances that resulted in a reliable value becoming available subsequently</a:t>
            </a:r>
          </a:p>
          <a:p>
            <a:pPr marL="446088" lvl="0" indent="-446088" algn="just">
              <a:lnSpc>
                <a:spcPct val="115000"/>
              </a:lnSpc>
              <a:spcBef>
                <a:spcPts val="600"/>
              </a:spcBef>
              <a:spcAft>
                <a:spcPts val="0"/>
              </a:spcAft>
              <a:buNone/>
            </a:pPr>
            <a:endParaRPr lang="en-GB" sz="2600" dirty="0">
              <a:solidFill>
                <a:srgbClr val="000000"/>
              </a:solidFill>
              <a:latin typeface="Arial" panose="020B0604020202020204" pitchFamily="34" charset="0"/>
              <a:ea typeface="Times New Roman" panose="02020603050405020304" pitchFamily="18" charset="0"/>
            </a:endParaRPr>
          </a:p>
          <a:p>
            <a:pPr marL="446088" lvl="0" indent="-446088" algn="just">
              <a:lnSpc>
                <a:spcPct val="115000"/>
              </a:lnSpc>
              <a:spcBef>
                <a:spcPts val="600"/>
              </a:spcBef>
              <a:spcAft>
                <a:spcPts val="0"/>
              </a:spcAft>
              <a:buNone/>
            </a:pPr>
            <a:r>
              <a:rPr lang="en-GB" sz="2600" dirty="0">
                <a:solidFill>
                  <a:srgbClr val="000000"/>
                </a:solidFill>
                <a:latin typeface="Arial" panose="020B0604020202020204" pitchFamily="34" charset="0"/>
                <a:ea typeface="Times New Roman" panose="02020603050405020304" pitchFamily="18" charset="0"/>
              </a:rPr>
              <a:t>Transitional provisions = prospective application </a:t>
            </a: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Subsequent re-assessment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457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gn="just">
              <a:lnSpc>
                <a:spcPct val="124000"/>
              </a:lnSpc>
              <a:spcBef>
                <a:spcPts val="600"/>
              </a:spcBef>
              <a:buNone/>
            </a:pPr>
            <a:r>
              <a:rPr lang="en-GB" sz="2600" b="1" dirty="0">
                <a:latin typeface="Arial" panose="020B0604020202020204" pitchFamily="34" charset="0"/>
                <a:ea typeface="Times New Roman" panose="02020603050405020304" pitchFamily="18" charset="0"/>
              </a:rPr>
              <a:t>Specific matter for comment #2</a:t>
            </a:r>
          </a:p>
          <a:p>
            <a:pPr marL="0" indent="0" algn="just" fontAlgn="base">
              <a:lnSpc>
                <a:spcPct val="115000"/>
              </a:lnSpc>
              <a:spcBef>
                <a:spcPts val="600"/>
              </a:spcBef>
              <a:buNone/>
            </a:pPr>
            <a:r>
              <a:rPr lang="en-ZA" sz="2600" dirty="0">
                <a:effectLst/>
                <a:latin typeface="Arial" panose="020B0604020202020204" pitchFamily="34" charset="0"/>
                <a:ea typeface="Times New Roman" panose="02020603050405020304" pitchFamily="18" charset="0"/>
                <a:cs typeface="Arial" panose="020B0604020202020204" pitchFamily="34" charset="0"/>
              </a:rPr>
              <a:t>Paragraph .17B lists the indicators that an entity can apply to assess if </a:t>
            </a:r>
            <a:r>
              <a:rPr lang="en-ZA" sz="2600" dirty="0">
                <a:effectLst/>
                <a:latin typeface="Arial" panose="020B0604020202020204" pitchFamily="34" charset="0"/>
                <a:ea typeface="Arial" panose="020B0604020202020204" pitchFamily="34" charset="0"/>
                <a:cs typeface="Arial" panose="020B0604020202020204" pitchFamily="34" charset="0"/>
              </a:rPr>
              <a:t>a heritage asset can subsequently be measured reliably. Please indicate:</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620713" lvl="0" indent="-620713" algn="just" fontAlgn="base">
              <a:lnSpc>
                <a:spcPct val="115000"/>
              </a:lnSpc>
              <a:spcBef>
                <a:spcPts val="600"/>
              </a:spcBef>
              <a:spcAft>
                <a:spcPts val="0"/>
              </a:spcAft>
              <a:buFont typeface="+mj-lt"/>
              <a:buAutoNum type="alphaLcParenBoth"/>
            </a:pPr>
            <a:r>
              <a:rPr lang="en-ZA" sz="2600" u="none" strike="noStrike" dirty="0">
                <a:effectLst/>
                <a:latin typeface="Arial" panose="020B0604020202020204" pitchFamily="34" charset="0"/>
                <a:ea typeface="Arial" panose="020B0604020202020204" pitchFamily="34" charset="0"/>
                <a:cs typeface="Arial" panose="020B0604020202020204" pitchFamily="34" charset="0"/>
              </a:rPr>
              <a:t>if you agree with the list of indicators. If not, please explain why; and</a:t>
            </a:r>
          </a:p>
          <a:p>
            <a:pPr marL="620713" lvl="0" indent="-620713" algn="just" fontAlgn="base">
              <a:lnSpc>
                <a:spcPct val="115000"/>
              </a:lnSpc>
              <a:spcBef>
                <a:spcPts val="600"/>
              </a:spcBef>
              <a:spcAft>
                <a:spcPts val="0"/>
              </a:spcAft>
              <a:buFont typeface="+mj-lt"/>
              <a:buAutoNum type="alphaLcParenBoth"/>
            </a:pPr>
            <a:r>
              <a:rPr lang="en-ZA" sz="2600" u="none" strike="noStrike" dirty="0">
                <a:effectLst/>
                <a:latin typeface="Arial" panose="020B0604020202020204" pitchFamily="34" charset="0"/>
                <a:ea typeface="Arial" panose="020B0604020202020204" pitchFamily="34" charset="0"/>
                <a:cs typeface="Arial" panose="020B0604020202020204" pitchFamily="34" charset="0"/>
              </a:rPr>
              <a:t>if there are any additional indicators that entities may consider.  </a:t>
            </a:r>
          </a:p>
          <a:p>
            <a:pPr marL="0" indent="0" algn="just">
              <a:lnSpc>
                <a:spcPct val="124000"/>
              </a:lnSpc>
              <a:spcBef>
                <a:spcPts val="600"/>
              </a:spcBef>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5905171" cy="907756"/>
          </a:xfrm>
        </p:spPr>
        <p:txBody>
          <a:bodyPr>
            <a:noAutofit/>
          </a:bodyPr>
          <a:lstStyle/>
          <a:p>
            <a:pPr algn="ctr"/>
            <a:r>
              <a:rPr lang="en-GB" b="1" dirty="0">
                <a:latin typeface="Arial" panose="020B0604020202020204" pitchFamily="34" charset="0"/>
                <a:cs typeface="Arial" panose="020B0604020202020204" pitchFamily="34" charset="0"/>
              </a:rPr>
              <a:t>Subsequent re-assessment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882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lvl="0" indent="0" algn="just">
              <a:lnSpc>
                <a:spcPct val="115000"/>
              </a:lnSpc>
              <a:spcBef>
                <a:spcPts val="600"/>
              </a:spcBef>
              <a:spcAft>
                <a:spcPts val="0"/>
              </a:spcAft>
              <a:buNone/>
            </a:pPr>
            <a:r>
              <a:rPr lang="en-GB" sz="2600" b="1" dirty="0">
                <a:effectLst/>
                <a:latin typeface="Arial" panose="020B0604020202020204" pitchFamily="34" charset="0"/>
                <a:ea typeface="Times New Roman" panose="02020603050405020304" pitchFamily="18" charset="0"/>
                <a:cs typeface="Arial" panose="020B0604020202020204" pitchFamily="34" charset="0"/>
              </a:rPr>
              <a:t>Changes include</a:t>
            </a:r>
            <a:r>
              <a:rPr lang="en-GB" sz="2600" dirty="0">
                <a:effectLst/>
                <a:latin typeface="Arial" panose="020B0604020202020204" pitchFamily="34" charset="0"/>
                <a:ea typeface="Times New Roman" panose="02020603050405020304" pitchFamily="18" charset="0"/>
                <a:cs typeface="Arial" panose="020B0604020202020204" pitchFamily="34" charset="0"/>
              </a:rPr>
              <a:t>:</a:t>
            </a:r>
          </a:p>
          <a:p>
            <a:pPr lvl="0" algn="just">
              <a:lnSpc>
                <a:spcPct val="115000"/>
              </a:lnSpc>
              <a:spcBef>
                <a:spcPts val="600"/>
              </a:spcBef>
              <a:spcAft>
                <a:spcPts val="600"/>
              </a:spcAft>
            </a:pPr>
            <a:r>
              <a:rPr lang="en-GB" sz="2600" dirty="0">
                <a:effectLst/>
                <a:latin typeface="Arial" panose="020B0604020202020204" pitchFamily="34" charset="0"/>
                <a:ea typeface="Times New Roman" panose="02020603050405020304" pitchFamily="18" charset="0"/>
                <a:cs typeface="Arial" panose="020B0604020202020204" pitchFamily="34" charset="0"/>
              </a:rPr>
              <a:t>guidance that h/a do not need to be presented and disclosed on an individual basis</a:t>
            </a:r>
            <a:r>
              <a:rPr lang="en-GB" sz="2600" dirty="0">
                <a:latin typeface="Arial" panose="020B0604020202020204" pitchFamily="34" charset="0"/>
                <a:ea typeface="Times New Roman" panose="02020603050405020304" pitchFamily="18" charset="0"/>
                <a:cs typeface="Arial" panose="020B0604020202020204" pitchFamily="34" charset="0"/>
              </a:rPr>
              <a:t> – </a:t>
            </a:r>
            <a:r>
              <a:rPr lang="en-GB" sz="2600" dirty="0">
                <a:effectLst/>
                <a:latin typeface="Arial" panose="020B0604020202020204" pitchFamily="34" charset="0"/>
                <a:ea typeface="Times New Roman" panose="02020603050405020304" pitchFamily="18" charset="0"/>
                <a:cs typeface="Arial" panose="020B0604020202020204" pitchFamily="34" charset="0"/>
              </a:rPr>
              <a:t>entities may aggregate individually insignificant items </a:t>
            </a:r>
            <a:endParaRPr lang="en-ZA" sz="2600" dirty="0">
              <a:effectLst/>
              <a:latin typeface="Arial" panose="020B0604020202020204" pitchFamily="34" charset="0"/>
              <a:ea typeface="Times New Roman" panose="02020603050405020304" pitchFamily="18" charset="0"/>
              <a:cs typeface="Times New Roman" panose="02020603050405020304" pitchFamily="18" charset="0"/>
            </a:endParaRPr>
          </a:p>
          <a:p>
            <a:pPr marL="269875" indent="-269875">
              <a:lnSpc>
                <a:spcPct val="114000"/>
              </a:lnSpc>
              <a:spcBef>
                <a:spcPts val="600"/>
              </a:spcBef>
              <a:spcAft>
                <a:spcPts val="600"/>
              </a:spcAft>
            </a:pPr>
            <a:r>
              <a:rPr lang="en-GB" sz="2600" dirty="0">
                <a:effectLst/>
                <a:latin typeface="Arial" panose="020B0604020202020204" pitchFamily="34" charset="0"/>
                <a:ea typeface="Times New Roman" panose="02020603050405020304" pitchFamily="18" charset="0"/>
              </a:rPr>
              <a:t>guidance to explain that it</a:t>
            </a:r>
            <a:r>
              <a:rPr lang="en-GB" sz="2600" dirty="0">
                <a:effectLst/>
                <a:latin typeface="Arial" panose="020B0604020202020204" pitchFamily="34" charset="0"/>
                <a:ea typeface="Times New Roman" panose="02020603050405020304" pitchFamily="18" charset="0"/>
                <a:cs typeface="Times New Roman" panose="02020603050405020304" pitchFamily="18" charset="0"/>
              </a:rPr>
              <a:t> may be appropriate to aggregate items when this is a more relevant representation of the items’ cultural significance</a:t>
            </a:r>
          </a:p>
          <a:p>
            <a:pPr marL="0" indent="0">
              <a:lnSpc>
                <a:spcPct val="114000"/>
              </a:lnSpc>
              <a:spcBef>
                <a:spcPts val="600"/>
              </a:spcBef>
              <a:spcAft>
                <a:spcPts val="600"/>
              </a:spcAft>
              <a:buNone/>
            </a:pPr>
            <a:r>
              <a:rPr lang="en-GB" sz="2600" dirty="0">
                <a:latin typeface="Arial" panose="020B0604020202020204" pitchFamily="34" charset="0"/>
                <a:ea typeface="Times New Roman" panose="02020603050405020304" pitchFamily="18" charset="0"/>
                <a:cs typeface="Times New Roman" panose="02020603050405020304" pitchFamily="18" charset="0"/>
              </a:rPr>
              <a:t>Transitional provisions = retrospective application</a:t>
            </a: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9"/>
            <a:ext cx="6366829" cy="1135656"/>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Aggregate individually insignificant h/a</a:t>
            </a:r>
            <a:br>
              <a:rPr lang="en-GB" sz="4400" b="1" dirty="0">
                <a:effectLst/>
                <a:latin typeface="Arial" panose="020B0604020202020204" pitchFamily="34" charset="0"/>
                <a:ea typeface="Times New Roman" panose="02020603050405020304" pitchFamily="18" charset="0"/>
                <a:cs typeface="Arial" panose="020B0604020202020204" pitchFamily="34" charset="0"/>
              </a:rPr>
            </a:b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3274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lvl="0" indent="0" algn="just">
              <a:lnSpc>
                <a:spcPct val="115000"/>
              </a:lnSpc>
              <a:spcBef>
                <a:spcPts val="600"/>
              </a:spcBef>
              <a:spcAft>
                <a:spcPts val="0"/>
              </a:spcAft>
              <a:buNone/>
            </a:pPr>
            <a:r>
              <a:rPr lang="en-GB" sz="2600" b="1" dirty="0">
                <a:effectLst/>
                <a:latin typeface="Arial" panose="020B0604020202020204" pitchFamily="34" charset="0"/>
                <a:ea typeface="Times New Roman" panose="02020603050405020304" pitchFamily="18" charset="0"/>
                <a:cs typeface="Arial" panose="020B0604020202020204" pitchFamily="34" charset="0"/>
              </a:rPr>
              <a:t>Changes include</a:t>
            </a:r>
            <a:r>
              <a:rPr lang="en-GB" sz="2600"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pPr>
            <a:r>
              <a:rPr lang="en-GB" sz="2600" dirty="0">
                <a:effectLst/>
                <a:latin typeface="Arial" panose="020B0604020202020204" pitchFamily="34" charset="0"/>
                <a:ea typeface="Times New Roman" panose="02020603050405020304" pitchFamily="18" charset="0"/>
              </a:rPr>
              <a:t>inclusion of an additional </a:t>
            </a:r>
            <a:r>
              <a:rPr lang="en-GB" sz="2600">
                <a:effectLst/>
                <a:latin typeface="Arial" panose="020B0604020202020204" pitchFamily="34" charset="0"/>
                <a:ea typeface="Times New Roman" panose="02020603050405020304" pitchFamily="18" charset="0"/>
              </a:rPr>
              <a:t>impairment indicator; </a:t>
            </a:r>
            <a:r>
              <a:rPr lang="en-GB" sz="2600" dirty="0">
                <a:effectLst/>
                <a:latin typeface="Arial" panose="020B0604020202020204" pitchFamily="34" charset="0"/>
                <a:ea typeface="Times New Roman" panose="02020603050405020304" pitchFamily="18" charset="0"/>
              </a:rPr>
              <a:t>and </a:t>
            </a:r>
          </a:p>
          <a:p>
            <a:pPr algn="just">
              <a:lnSpc>
                <a:spcPct val="115000"/>
              </a:lnSpc>
              <a:spcBef>
                <a:spcPts val="600"/>
              </a:spcBef>
            </a:pPr>
            <a:r>
              <a:rPr lang="en-GB" sz="2600" dirty="0">
                <a:effectLst/>
                <a:latin typeface="Arial" panose="020B0604020202020204" pitchFamily="34" charset="0"/>
                <a:ea typeface="Times New Roman" panose="02020603050405020304" pitchFamily="18" charset="0"/>
              </a:rPr>
              <a:t>additional examples to illustrate the impairment indicators</a:t>
            </a:r>
          </a:p>
          <a:p>
            <a:pPr marL="0" indent="0" algn="just">
              <a:lnSpc>
                <a:spcPct val="115000"/>
              </a:lnSpc>
              <a:spcBef>
                <a:spcPts val="600"/>
              </a:spcBef>
              <a:buNone/>
            </a:pP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14000"/>
              </a:lnSpc>
              <a:spcBef>
                <a:spcPts val="600"/>
              </a:spcBef>
              <a:spcAft>
                <a:spcPts val="600"/>
              </a:spcAft>
              <a:buNone/>
            </a:pPr>
            <a:r>
              <a:rPr lang="en-GB" sz="2600" dirty="0">
                <a:latin typeface="Arial" panose="020B0604020202020204" pitchFamily="34" charset="0"/>
                <a:ea typeface="Times New Roman" panose="02020603050405020304" pitchFamily="18" charset="0"/>
                <a:cs typeface="Times New Roman" panose="02020603050405020304" pitchFamily="18" charset="0"/>
              </a:rPr>
              <a:t>Transitional provisions = prospective application</a:t>
            </a: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8"/>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Impairment of h/a</a:t>
            </a:r>
            <a:br>
              <a:rPr lang="en-GB" sz="4400" b="1" dirty="0">
                <a:effectLst/>
                <a:latin typeface="Arial" panose="020B0604020202020204" pitchFamily="34" charset="0"/>
                <a:ea typeface="Times New Roman" panose="02020603050405020304" pitchFamily="18" charset="0"/>
                <a:cs typeface="Arial" panose="020B0604020202020204" pitchFamily="34" charset="0"/>
              </a:rPr>
            </a:b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6858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lnSpcReduction="10000"/>
          </a:bodyPr>
          <a:lstStyle/>
          <a:p>
            <a:pPr marL="0" lvl="0" indent="0" algn="just">
              <a:lnSpc>
                <a:spcPct val="115000"/>
              </a:lnSpc>
              <a:spcBef>
                <a:spcPts val="600"/>
              </a:spcBef>
              <a:spcAft>
                <a:spcPts val="0"/>
              </a:spcAft>
              <a:buNone/>
            </a:pPr>
            <a:r>
              <a:rPr lang="en-GB" sz="2600" b="1" dirty="0">
                <a:effectLst/>
                <a:latin typeface="Arial" panose="020B0604020202020204" pitchFamily="34" charset="0"/>
                <a:ea typeface="Times New Roman" panose="02020603050405020304" pitchFamily="18" charset="0"/>
                <a:cs typeface="Arial" panose="020B0604020202020204" pitchFamily="34" charset="0"/>
              </a:rPr>
              <a:t>Specific matter for comment #5</a:t>
            </a:r>
            <a:r>
              <a:rPr lang="en-GB" sz="2600" dirty="0">
                <a:effectLst/>
                <a:latin typeface="Arial" panose="020B0604020202020204" pitchFamily="34" charset="0"/>
                <a:ea typeface="Times New Roman" panose="02020603050405020304" pitchFamily="18" charset="0"/>
                <a:cs typeface="Arial" panose="020B0604020202020204" pitchFamily="34" charset="0"/>
              </a:rPr>
              <a:t>:</a:t>
            </a:r>
          </a:p>
          <a:p>
            <a:pPr marL="0" indent="0" algn="just" fontAlgn="base">
              <a:lnSpc>
                <a:spcPct val="115000"/>
              </a:lnSpc>
              <a:spcBef>
                <a:spcPts val="600"/>
              </a:spcBef>
              <a:buNone/>
            </a:pPr>
            <a:r>
              <a:rPr lang="en-ZA" sz="2600" dirty="0">
                <a:effectLst/>
                <a:latin typeface="Arial" panose="020B0604020202020204" pitchFamily="34" charset="0"/>
                <a:ea typeface="Times New Roman" panose="02020603050405020304" pitchFamily="18" charset="0"/>
                <a:cs typeface="Arial" panose="020B0604020202020204" pitchFamily="34" charset="0"/>
              </a:rPr>
              <a:t>Paragraph 63 proposes amendments to the indicators that an entity considers to assess if</a:t>
            </a:r>
            <a:r>
              <a:rPr lang="en-ZA" sz="2600" b="1" i="1" dirty="0">
                <a:effectLst/>
                <a:latin typeface="Arial" panose="020B0604020202020204" pitchFamily="34" charset="0"/>
                <a:ea typeface="Times New Roman" panose="02020603050405020304" pitchFamily="18" charset="0"/>
                <a:cs typeface="Arial" panose="020B0604020202020204" pitchFamily="34" charset="0"/>
              </a:rPr>
              <a:t> </a:t>
            </a:r>
            <a:r>
              <a:rPr lang="en-US" sz="2600" b="0" i="0" dirty="0">
                <a:effectLst/>
                <a:latin typeface="Arial" panose="020B0604020202020204" pitchFamily="34" charset="0"/>
                <a:ea typeface="Times New Roman" panose="02020603050405020304" pitchFamily="18" charset="0"/>
                <a:cs typeface="Arial" panose="020B0604020202020204" pitchFamily="34" charset="0"/>
              </a:rPr>
              <a:t>there is an indication that an asset may be impaired. Please indicate: </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620713" lvl="0" indent="-620713" algn="just" fontAlgn="base">
              <a:lnSpc>
                <a:spcPct val="115000"/>
              </a:lnSpc>
              <a:spcBef>
                <a:spcPts val="600"/>
              </a:spcBef>
              <a:spcAft>
                <a:spcPts val="0"/>
              </a:spcAft>
              <a:buFont typeface="+mj-lt"/>
              <a:buAutoNum type="alphaLcParenBoth"/>
            </a:pPr>
            <a:r>
              <a:rPr lang="en-ZA" sz="2600" u="none" strike="noStrike" dirty="0">
                <a:effectLst/>
                <a:latin typeface="Arial" panose="020B0604020202020204" pitchFamily="34" charset="0"/>
                <a:ea typeface="Arial" panose="020B0604020202020204" pitchFamily="34" charset="0"/>
                <a:cs typeface="Arial" panose="020B0604020202020204" pitchFamily="34" charset="0"/>
              </a:rPr>
              <a:t>if you agree with the amendments. If not, please explain why; and</a:t>
            </a:r>
            <a:endParaRPr lang="en-ZA" sz="2600" u="none" strike="noStrike" dirty="0">
              <a:effectLst/>
              <a:latin typeface="Arial" panose="020B0604020202020204" pitchFamily="34" charset="0"/>
              <a:ea typeface="Times New Roman" panose="02020603050405020304" pitchFamily="18" charset="0"/>
              <a:cs typeface="Arial" panose="020B0604020202020204" pitchFamily="34" charset="0"/>
            </a:endParaRPr>
          </a:p>
          <a:p>
            <a:pPr marL="620713" lvl="0" indent="-620713" algn="just" fontAlgn="base">
              <a:lnSpc>
                <a:spcPct val="115000"/>
              </a:lnSpc>
              <a:spcBef>
                <a:spcPts val="600"/>
              </a:spcBef>
              <a:spcAft>
                <a:spcPts val="0"/>
              </a:spcAft>
              <a:buFont typeface="+mj-lt"/>
              <a:buAutoNum type="alphaLcParenBoth"/>
            </a:pPr>
            <a:r>
              <a:rPr lang="en-ZA" sz="2600" u="none" strike="noStrike" dirty="0">
                <a:effectLst/>
                <a:latin typeface="Arial" panose="020B0604020202020204" pitchFamily="34" charset="0"/>
                <a:ea typeface="Arial" panose="020B0604020202020204" pitchFamily="34" charset="0"/>
                <a:cs typeface="Arial" panose="020B0604020202020204" pitchFamily="34" charset="0"/>
              </a:rPr>
              <a:t>if there are any additional indicators that entities may consider.  </a:t>
            </a:r>
            <a:endParaRPr lang="en-ZA" sz="2600" u="none" strike="noStrike" dirty="0">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15000"/>
              </a:lnSpc>
              <a:spcBef>
                <a:spcPts val="600"/>
              </a:spcBef>
              <a:buNone/>
            </a:pP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33817" y="689968"/>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Impairment of h/a</a:t>
            </a:r>
            <a:br>
              <a:rPr lang="en-GB" sz="4400" b="1" dirty="0">
                <a:effectLst/>
                <a:latin typeface="Arial" panose="020B0604020202020204" pitchFamily="34" charset="0"/>
                <a:ea typeface="Times New Roman" panose="02020603050405020304" pitchFamily="18" charset="0"/>
                <a:cs typeface="Arial" panose="020B0604020202020204" pitchFamily="34" charset="0"/>
              </a:rPr>
            </a:b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9257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lnSpcReduction="10000"/>
          </a:bodyPr>
          <a:lstStyle/>
          <a:p>
            <a:pPr marL="0" lvl="0" indent="0" algn="just">
              <a:lnSpc>
                <a:spcPct val="115000"/>
              </a:lnSpc>
              <a:spcBef>
                <a:spcPts val="600"/>
              </a:spcBef>
              <a:spcAft>
                <a:spcPts val="0"/>
              </a:spcAft>
              <a:buNone/>
            </a:pPr>
            <a:r>
              <a:rPr lang="en-GB" sz="2600" b="1" dirty="0">
                <a:effectLst/>
                <a:latin typeface="Arial" panose="020B0604020202020204" pitchFamily="34" charset="0"/>
                <a:ea typeface="Times New Roman" panose="02020603050405020304" pitchFamily="18" charset="0"/>
                <a:cs typeface="Arial" panose="020B0604020202020204" pitchFamily="34" charset="0"/>
              </a:rPr>
              <a:t>Changes include deletion of following encouraged disclosures:</a:t>
            </a:r>
            <a:endParaRPr lang="en-GB" sz="2600" dirty="0">
              <a:effectLst/>
              <a:latin typeface="Arial" panose="020B0604020202020204" pitchFamily="34" charset="0"/>
              <a:ea typeface="Times New Roman" panose="02020603050405020304" pitchFamily="18" charset="0"/>
              <a:cs typeface="Arial" panose="020B0604020202020204" pitchFamily="34" charset="0"/>
            </a:endParaRPr>
          </a:p>
          <a:p>
            <a:pPr marL="539750" lvl="0" indent="-539750" algn="just">
              <a:lnSpc>
                <a:spcPct val="134000"/>
              </a:lnSpc>
              <a:spcBef>
                <a:spcPts val="600"/>
              </a:spcBef>
              <a:spcAft>
                <a:spcPts val="0"/>
              </a:spcAft>
              <a:buFont typeface="+mj-lt"/>
              <a:buAutoNum type="alphaLcParenBoth"/>
            </a:pPr>
            <a:r>
              <a:rPr lang="en-GB" sz="2600" dirty="0">
                <a:effectLst/>
                <a:latin typeface="Arial" panose="020B0604020202020204" pitchFamily="34" charset="0"/>
                <a:ea typeface="Times New Roman" panose="02020603050405020304" pitchFamily="18" charset="0"/>
                <a:cs typeface="Arial" panose="020B0604020202020204" pitchFamily="34" charset="0"/>
              </a:rPr>
              <a:t>Information about age and condition of h/a  </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539750" lvl="0" indent="-539750" algn="just">
              <a:lnSpc>
                <a:spcPct val="134000"/>
              </a:lnSpc>
              <a:spcBef>
                <a:spcPts val="600"/>
              </a:spcBef>
              <a:spcAft>
                <a:spcPts val="0"/>
              </a:spcAft>
              <a:buFont typeface="+mj-lt"/>
              <a:buAutoNum type="alphaLcParenBoth"/>
            </a:pPr>
            <a:r>
              <a:rPr lang="en-GB" sz="2600" dirty="0">
                <a:effectLst/>
                <a:latin typeface="Arial" panose="020B0604020202020204" pitchFamily="34" charset="0"/>
                <a:ea typeface="Times New Roman" panose="02020603050405020304" pitchFamily="18" charset="0"/>
                <a:cs typeface="Arial" panose="020B0604020202020204" pitchFamily="34" charset="0"/>
              </a:rPr>
              <a:t>Disclosure of fair value of h/a that are not recognised on initial recognition</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539750" lvl="0" indent="-539750" algn="just">
              <a:lnSpc>
                <a:spcPct val="134000"/>
              </a:lnSpc>
              <a:spcBef>
                <a:spcPts val="600"/>
              </a:spcBef>
              <a:spcAft>
                <a:spcPts val="0"/>
              </a:spcAft>
              <a:buFont typeface="+mj-lt"/>
              <a:buAutoNum type="alphaLcParenBoth"/>
            </a:pPr>
            <a:r>
              <a:rPr lang="en-GB" sz="2600" dirty="0">
                <a:effectLst/>
                <a:latin typeface="Arial" panose="020B0604020202020204" pitchFamily="34" charset="0"/>
                <a:ea typeface="Times New Roman" panose="02020603050405020304" pitchFamily="18" charset="0"/>
                <a:cs typeface="Arial" panose="020B0604020202020204" pitchFamily="34" charset="0"/>
              </a:rPr>
              <a:t>Disclosure of fair value where cost model is applied</a:t>
            </a:r>
            <a:endParaRPr lang="en-ZA" sz="26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14000"/>
              </a:lnSpc>
              <a:spcBef>
                <a:spcPts val="600"/>
              </a:spcBef>
              <a:spcAft>
                <a:spcPts val="600"/>
              </a:spcAft>
              <a:buNone/>
            </a:pPr>
            <a:r>
              <a:rPr lang="en-GB" sz="2600" dirty="0">
                <a:latin typeface="Arial" panose="020B0604020202020204" pitchFamily="34" charset="0"/>
                <a:ea typeface="Times New Roman" panose="02020603050405020304" pitchFamily="18" charset="0"/>
                <a:cs typeface="Times New Roman" panose="02020603050405020304" pitchFamily="18" charset="0"/>
              </a:rPr>
              <a:t>Transitional provisions = retrospective application</a:t>
            </a: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Encouraged disclosures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4440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fontScale="92500" lnSpcReduction="10000"/>
          </a:bodyPr>
          <a:lstStyle/>
          <a:p>
            <a:pPr marL="0" lvl="0" indent="0" algn="just">
              <a:lnSpc>
                <a:spcPct val="115000"/>
              </a:lnSpc>
              <a:spcBef>
                <a:spcPts val="600"/>
              </a:spcBef>
              <a:spcAft>
                <a:spcPts val="0"/>
              </a:spcAft>
              <a:buNone/>
            </a:pPr>
            <a:r>
              <a:rPr lang="en-GB" sz="2600" b="1" dirty="0">
                <a:effectLst/>
                <a:latin typeface="Arial" panose="020B0604020202020204" pitchFamily="34" charset="0"/>
                <a:ea typeface="Times New Roman" panose="02020603050405020304" pitchFamily="18" charset="0"/>
                <a:cs typeface="Arial" panose="020B0604020202020204" pitchFamily="34" charset="0"/>
              </a:rPr>
              <a:t>New disclosure requirement for h/a </a:t>
            </a:r>
            <a:r>
              <a:rPr lang="en-ZA" sz="2400" b="1" dirty="0">
                <a:effectLst/>
                <a:latin typeface="Arial" panose="020B0604020202020204" pitchFamily="34" charset="0"/>
                <a:ea typeface="Arial" panose="020B0604020202020204" pitchFamily="34" charset="0"/>
                <a:cs typeface="Arial" panose="020B0604020202020204" pitchFamily="34" charset="0"/>
              </a:rPr>
              <a:t>borrowed from, or on loan to other entities</a:t>
            </a:r>
            <a:endParaRPr lang="en-ZA" sz="2400" dirty="0">
              <a:effectLst/>
              <a:latin typeface="Arial" panose="020B0604020202020204" pitchFamily="34" charset="0"/>
              <a:ea typeface="Arial" panose="020B0604020202020204" pitchFamily="34" charset="0"/>
              <a:cs typeface="Arial" panose="020B0604020202020204" pitchFamily="34" charset="0"/>
            </a:endParaRPr>
          </a:p>
          <a:p>
            <a:pPr marL="539750" indent="-539750" algn="just">
              <a:lnSpc>
                <a:spcPct val="115000"/>
              </a:lnSpc>
              <a:spcBef>
                <a:spcPts val="600"/>
              </a:spcBef>
              <a:buAutoNum type="alphaLcParenBoth"/>
            </a:pPr>
            <a:r>
              <a:rPr lang="en-ZA" sz="2400" dirty="0">
                <a:effectLst/>
                <a:latin typeface="Arial" panose="020B0604020202020204" pitchFamily="34" charset="0"/>
                <a:ea typeface="Arial" panose="020B0604020202020204" pitchFamily="34" charset="0"/>
                <a:cs typeface="Arial" panose="020B0604020202020204" pitchFamily="34" charset="0"/>
              </a:rPr>
              <a:t>Description of h/a borrowed from or on loan;</a:t>
            </a:r>
          </a:p>
          <a:p>
            <a:pPr marL="539750" indent="-539750" algn="just">
              <a:lnSpc>
                <a:spcPct val="115000"/>
              </a:lnSpc>
              <a:spcBef>
                <a:spcPts val="600"/>
              </a:spcBef>
              <a:buAutoNum type="alphaLcParenBoth"/>
            </a:pPr>
            <a:r>
              <a:rPr lang="en-ZA" sz="2400" dirty="0">
                <a:effectLst/>
                <a:latin typeface="Arial" panose="020B0604020202020204" pitchFamily="34" charset="0"/>
                <a:ea typeface="Arial" panose="020B0604020202020204" pitchFamily="34" charset="0"/>
                <a:cs typeface="Arial" panose="020B0604020202020204" pitchFamily="34" charset="0"/>
              </a:rPr>
              <a:t>Entity from which h/a is borrowed or to which h/a is on loan; and </a:t>
            </a:r>
          </a:p>
          <a:p>
            <a:pPr marL="539750" indent="-539750" algn="just">
              <a:lnSpc>
                <a:spcPct val="115000"/>
              </a:lnSpc>
              <a:spcBef>
                <a:spcPts val="600"/>
              </a:spcBef>
              <a:buAutoNum type="alphaLcParenBoth"/>
            </a:pPr>
            <a:r>
              <a:rPr lang="en-ZA" sz="2400" dirty="0">
                <a:effectLst/>
                <a:latin typeface="Arial" panose="020B0604020202020204" pitchFamily="34" charset="0"/>
                <a:ea typeface="Arial" panose="020B0604020202020204" pitchFamily="34" charset="0"/>
                <a:cs typeface="Arial" panose="020B0604020202020204" pitchFamily="34" charset="0"/>
              </a:rPr>
              <a:t>The period for which h/a will be borrowed or on loan</a:t>
            </a:r>
          </a:p>
          <a:p>
            <a:pPr marL="0" indent="0" algn="just">
              <a:lnSpc>
                <a:spcPct val="115000"/>
              </a:lnSpc>
              <a:spcBef>
                <a:spcPts val="600"/>
              </a:spcBef>
              <a:buNone/>
            </a:pPr>
            <a:r>
              <a:rPr lang="en-US" sz="2400" b="1" dirty="0">
                <a:solidFill>
                  <a:srgbClr val="0070C0"/>
                </a:solidFill>
                <a:latin typeface="Arial" panose="020B0604020202020204" pitchFamily="34" charset="0"/>
                <a:ea typeface="Times New Roman" panose="02020603050405020304" pitchFamily="18" charset="0"/>
                <a:cs typeface="Arial" panose="020B0604020202020204" pitchFamily="34" charset="0"/>
              </a:rPr>
              <a:t>NB</a:t>
            </a:r>
            <a:r>
              <a:rPr lang="en-US" sz="2400" dirty="0">
                <a:solidFill>
                  <a:srgbClr val="0070C0"/>
                </a:solidFill>
                <a:latin typeface="Arial" panose="020B0604020202020204" pitchFamily="34" charset="0"/>
                <a:ea typeface="Times New Roman" panose="02020603050405020304" pitchFamily="18" charset="0"/>
                <a:cs typeface="Arial" panose="020B0604020202020204" pitchFamily="34" charset="0"/>
              </a:rPr>
              <a:t> apply </a:t>
            </a:r>
            <a:r>
              <a:rPr lang="en-US" sz="2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judgement to assess if these disclosures should be provided for individual h/a or collections of similar h/a</a:t>
            </a:r>
            <a:endParaRPr lang="en-GB" sz="2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14000"/>
              </a:lnSpc>
              <a:spcBef>
                <a:spcPts val="600"/>
              </a:spcBef>
              <a:spcAft>
                <a:spcPts val="600"/>
              </a:spcAft>
              <a:buNone/>
            </a:pPr>
            <a:endParaRPr lang="en-GB" sz="2600" b="1" dirty="0">
              <a:latin typeface="Arial" panose="020B0604020202020204" pitchFamily="34" charset="0"/>
              <a:ea typeface="Times New Roman" panose="02020603050405020304" pitchFamily="18" charset="0"/>
              <a:cs typeface="Times New Roman" panose="02020603050405020304" pitchFamily="18" charset="0"/>
            </a:endParaRPr>
          </a:p>
          <a:p>
            <a:pPr marL="0" indent="0">
              <a:lnSpc>
                <a:spcPct val="114000"/>
              </a:lnSpc>
              <a:spcBef>
                <a:spcPts val="600"/>
              </a:spcBef>
              <a:spcAft>
                <a:spcPts val="600"/>
              </a:spcAft>
              <a:buNone/>
            </a:pPr>
            <a:r>
              <a:rPr lang="en-GB" sz="2600" b="1" dirty="0">
                <a:latin typeface="Arial" panose="020B0604020202020204" pitchFamily="34" charset="0"/>
                <a:ea typeface="Times New Roman" panose="02020603050405020304" pitchFamily="18" charset="0"/>
                <a:cs typeface="Times New Roman" panose="02020603050405020304" pitchFamily="18" charset="0"/>
              </a:rPr>
              <a:t>Transitional provisions </a:t>
            </a:r>
            <a:r>
              <a:rPr lang="en-GB" sz="2600" dirty="0">
                <a:latin typeface="Arial" panose="020B0604020202020204" pitchFamily="34" charset="0"/>
                <a:ea typeface="Times New Roman" panose="02020603050405020304" pitchFamily="18" charset="0"/>
                <a:cs typeface="Times New Roman" panose="02020603050405020304" pitchFamily="18" charset="0"/>
              </a:rPr>
              <a:t>= prospective application</a:t>
            </a: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Encouraged disclosures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5216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8904-5C0D-4B30-8465-88605F954257}"/>
              </a:ext>
            </a:extLst>
          </p:cNvPr>
          <p:cNvSpPr>
            <a:spLocks noGrp="1"/>
          </p:cNvSpPr>
          <p:nvPr>
            <p:ph type="title"/>
          </p:nvPr>
        </p:nvSpPr>
        <p:spPr>
          <a:xfrm>
            <a:off x="1116147" y="2736005"/>
            <a:ext cx="7147248" cy="692995"/>
          </a:xfrm>
        </p:spPr>
        <p:txBody>
          <a:bodyPr>
            <a:noAutofit/>
          </a:bodyPr>
          <a:lstStyle/>
          <a:p>
            <a:pPr algn="ctr"/>
            <a:r>
              <a:rPr lang="en-ZA" b="1" dirty="0">
                <a:latin typeface="Arial" panose="020B0604020202020204" pitchFamily="34" charset="0"/>
                <a:cs typeface="Arial" panose="020B0604020202020204" pitchFamily="34" charset="0"/>
              </a:rPr>
              <a:t>Any other general comment? </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3" name="Slide Number Placeholder 12">
            <a:extLst>
              <a:ext uri="{FF2B5EF4-FFF2-40B4-BE49-F238E27FC236}">
                <a16:creationId xmlns:a16="http://schemas.microsoft.com/office/drawing/2014/main" id="{03968381-AC72-4A14-AB55-1EFFB14CF956}"/>
              </a:ext>
            </a:extLst>
          </p:cNvPr>
          <p:cNvSpPr>
            <a:spLocks noGrp="1"/>
          </p:cNvSpPr>
          <p:nvPr>
            <p:ph type="sldNum" sz="quarter" idx="12"/>
          </p:nvPr>
        </p:nvSpPr>
        <p:spPr/>
        <p:txBody>
          <a:bodyPr/>
          <a:lstStyle/>
          <a:p>
            <a:fld id="{3783E3C5-DF38-4D28-9448-6CFD2C7B67B3}" type="slidenum">
              <a:rPr lang="en-ZA" smtClean="0"/>
              <a:t>25</a:t>
            </a:fld>
            <a:endParaRPr lang="en-ZA"/>
          </a:p>
        </p:txBody>
      </p:sp>
    </p:spTree>
    <p:extLst>
      <p:ext uri="{BB962C8B-B14F-4D97-AF65-F5344CB8AC3E}">
        <p14:creationId xmlns:p14="http://schemas.microsoft.com/office/powerpoint/2010/main" val="2273209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43BE37BB-0C9B-4DDF-948A-70A5FEA98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2275" y="5374518"/>
            <a:ext cx="2055173" cy="1391656"/>
          </a:xfrm>
          <a:prstGeom prst="rect">
            <a:avLst/>
          </a:prstGeom>
        </p:spPr>
      </p:pic>
      <p:sp>
        <p:nvSpPr>
          <p:cNvPr id="3" name="Rectangle 2">
            <a:extLst>
              <a:ext uri="{FF2B5EF4-FFF2-40B4-BE49-F238E27FC236}">
                <a16:creationId xmlns:a16="http://schemas.microsoft.com/office/drawing/2014/main" id="{6BBFBEC8-F04E-40DE-94AC-7C228F84235D}"/>
              </a:ext>
            </a:extLst>
          </p:cNvPr>
          <p:cNvSpPr/>
          <p:nvPr/>
        </p:nvSpPr>
        <p:spPr>
          <a:xfrm>
            <a:off x="1" y="6286749"/>
            <a:ext cx="5402072" cy="571251"/>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B2787CDF-4DBD-47B7-A5F7-D0F54ABEF566}"/>
              </a:ext>
            </a:extLst>
          </p:cNvPr>
          <p:cNvSpPr/>
          <p:nvPr/>
        </p:nvSpPr>
        <p:spPr>
          <a:xfrm>
            <a:off x="7717650" y="6283070"/>
            <a:ext cx="1426350" cy="571251"/>
          </a:xfrm>
          <a:prstGeom prst="rect">
            <a:avLst/>
          </a:prstGeom>
          <a:solidFill>
            <a:srgbClr val="209889"/>
          </a:solidFill>
          <a:ln>
            <a:solidFill>
              <a:srgbClr val="209889"/>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ZA"/>
          </a:p>
        </p:txBody>
      </p:sp>
      <p:sp>
        <p:nvSpPr>
          <p:cNvPr id="11" name="Rectangle 10">
            <a:extLst>
              <a:ext uri="{FF2B5EF4-FFF2-40B4-BE49-F238E27FC236}">
                <a16:creationId xmlns:a16="http://schemas.microsoft.com/office/drawing/2014/main" id="{806FA406-6AA8-4AB4-BACE-6D4FB3E8E9ED}"/>
              </a:ext>
            </a:extLst>
          </p:cNvPr>
          <p:cNvSpPr/>
          <p:nvPr/>
        </p:nvSpPr>
        <p:spPr>
          <a:xfrm>
            <a:off x="273085"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Rectangle 11">
            <a:extLst>
              <a:ext uri="{FF2B5EF4-FFF2-40B4-BE49-F238E27FC236}">
                <a16:creationId xmlns:a16="http://schemas.microsoft.com/office/drawing/2014/main" id="{34D99048-EAE7-477C-BDF5-80C696CDB686}"/>
              </a:ext>
            </a:extLst>
          </p:cNvPr>
          <p:cNvSpPr/>
          <p:nvPr/>
        </p:nvSpPr>
        <p:spPr>
          <a:xfrm>
            <a:off x="847299"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Rectangle 12">
            <a:extLst>
              <a:ext uri="{FF2B5EF4-FFF2-40B4-BE49-F238E27FC236}">
                <a16:creationId xmlns:a16="http://schemas.microsoft.com/office/drawing/2014/main" id="{8468C480-5EA3-4289-9B1D-CC9D02D47512}"/>
              </a:ext>
            </a:extLst>
          </p:cNvPr>
          <p:cNvSpPr/>
          <p:nvPr/>
        </p:nvSpPr>
        <p:spPr>
          <a:xfrm>
            <a:off x="140815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4" name="Rectangle 13">
            <a:extLst>
              <a:ext uri="{FF2B5EF4-FFF2-40B4-BE49-F238E27FC236}">
                <a16:creationId xmlns:a16="http://schemas.microsoft.com/office/drawing/2014/main" id="{D8043B89-96ED-4760-9F0D-44BDDE253D1B}"/>
              </a:ext>
            </a:extLst>
          </p:cNvPr>
          <p:cNvSpPr/>
          <p:nvPr/>
        </p:nvSpPr>
        <p:spPr>
          <a:xfrm>
            <a:off x="196901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7905616E-45BD-4737-80F4-7614A0D97F50}"/>
              </a:ext>
            </a:extLst>
          </p:cNvPr>
          <p:cNvSpPr/>
          <p:nvPr/>
        </p:nvSpPr>
        <p:spPr>
          <a:xfrm>
            <a:off x="2526101"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6" name="Rectangle 15">
            <a:extLst>
              <a:ext uri="{FF2B5EF4-FFF2-40B4-BE49-F238E27FC236}">
                <a16:creationId xmlns:a16="http://schemas.microsoft.com/office/drawing/2014/main" id="{37D405AF-BAD6-4191-8D9C-01484F1C81B1}"/>
              </a:ext>
            </a:extLst>
          </p:cNvPr>
          <p:cNvSpPr/>
          <p:nvPr/>
        </p:nvSpPr>
        <p:spPr>
          <a:xfrm>
            <a:off x="3091505"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7" name="Rectangle 16">
            <a:extLst>
              <a:ext uri="{FF2B5EF4-FFF2-40B4-BE49-F238E27FC236}">
                <a16:creationId xmlns:a16="http://schemas.microsoft.com/office/drawing/2014/main" id="{40A1FE91-99E8-410F-9A70-56D1236D4E3E}"/>
              </a:ext>
            </a:extLst>
          </p:cNvPr>
          <p:cNvSpPr/>
          <p:nvPr/>
        </p:nvSpPr>
        <p:spPr>
          <a:xfrm>
            <a:off x="4754864"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9" name="Rectangle 18">
            <a:extLst>
              <a:ext uri="{FF2B5EF4-FFF2-40B4-BE49-F238E27FC236}">
                <a16:creationId xmlns:a16="http://schemas.microsoft.com/office/drawing/2014/main" id="{D0B3FD45-48AE-4F56-A7E1-667811EB1D2B}"/>
              </a:ext>
            </a:extLst>
          </p:cNvPr>
          <p:cNvSpPr/>
          <p:nvPr/>
        </p:nvSpPr>
        <p:spPr>
          <a:xfrm>
            <a:off x="417726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3D6B6FBA-EE82-4DE6-901B-E1CA1383AD42}"/>
              </a:ext>
            </a:extLst>
          </p:cNvPr>
          <p:cNvSpPr/>
          <p:nvPr/>
        </p:nvSpPr>
        <p:spPr>
          <a:xfrm>
            <a:off x="363961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8" name="Rectangle 17">
            <a:extLst>
              <a:ext uri="{FF2B5EF4-FFF2-40B4-BE49-F238E27FC236}">
                <a16:creationId xmlns:a16="http://schemas.microsoft.com/office/drawing/2014/main" id="{E027BF41-1459-4B05-9B1F-8F727B44368B}"/>
              </a:ext>
            </a:extLst>
          </p:cNvPr>
          <p:cNvSpPr/>
          <p:nvPr/>
        </p:nvSpPr>
        <p:spPr>
          <a:xfrm>
            <a:off x="798858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1" name="Rectangle 20">
            <a:extLst>
              <a:ext uri="{FF2B5EF4-FFF2-40B4-BE49-F238E27FC236}">
                <a16:creationId xmlns:a16="http://schemas.microsoft.com/office/drawing/2014/main" id="{18CC56C9-DA26-490D-A23B-FB9B07213B76}"/>
              </a:ext>
            </a:extLst>
          </p:cNvPr>
          <p:cNvSpPr/>
          <p:nvPr/>
        </p:nvSpPr>
        <p:spPr>
          <a:xfrm>
            <a:off x="8579797"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2" name="Rectangle 7">
            <a:extLst>
              <a:ext uri="{FF2B5EF4-FFF2-40B4-BE49-F238E27FC236}">
                <a16:creationId xmlns:a16="http://schemas.microsoft.com/office/drawing/2014/main" id="{B857F405-83E0-442D-8D3B-F44B8F9385DE}"/>
              </a:ext>
            </a:extLst>
          </p:cNvPr>
          <p:cNvSpPr>
            <a:spLocks noGrp="1" noChangeArrowheads="1"/>
          </p:cNvSpPr>
          <p:nvPr>
            <p:ph type="subTitle" idx="1"/>
          </p:nvPr>
        </p:nvSpPr>
        <p:spPr>
          <a:xfrm>
            <a:off x="978782" y="1669313"/>
            <a:ext cx="7552164" cy="3284138"/>
          </a:xfrm>
        </p:spPr>
        <p:txBody>
          <a:bodyPr>
            <a:normAutofit/>
          </a:bodyPr>
          <a:lstStyle/>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Frequently Asked Questions</a:t>
            </a:r>
          </a:p>
          <a:p>
            <a:pPr eaLnBrk="1" hangingPunct="1">
              <a:lnSpc>
                <a:spcPct val="114000"/>
              </a:lnSpc>
              <a:spcBef>
                <a:spcPts val="600"/>
              </a:spcBef>
            </a:pPr>
            <a:endParaRPr lang="en-US" altLang="en-US" sz="4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25024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nSpc>
                <a:spcPct val="114000"/>
              </a:lnSpc>
              <a:spcBef>
                <a:spcPts val="600"/>
              </a:spcBef>
              <a:spcAft>
                <a:spcPts val="600"/>
              </a:spcAft>
              <a:buNone/>
            </a:pPr>
            <a:r>
              <a:rPr lang="en-GB" sz="2600" b="1" dirty="0">
                <a:latin typeface="Arial" panose="020B0604020202020204" pitchFamily="34" charset="0"/>
                <a:ea typeface="Times New Roman" panose="02020603050405020304" pitchFamily="18" charset="0"/>
              </a:rPr>
              <a:t>Revised FAQs</a:t>
            </a:r>
          </a:p>
          <a:p>
            <a:pPr>
              <a:lnSpc>
                <a:spcPct val="114000"/>
              </a:lnSpc>
              <a:spcBef>
                <a:spcPts val="600"/>
              </a:spcBef>
              <a:spcAft>
                <a:spcPts val="600"/>
              </a:spcAft>
            </a:pPr>
            <a:r>
              <a:rPr lang="en-GB" sz="2600" dirty="0">
                <a:latin typeface="Arial" panose="020B0604020202020204" pitchFamily="34" charset="0"/>
                <a:ea typeface="Times New Roman" panose="02020603050405020304" pitchFamily="18" charset="0"/>
              </a:rPr>
              <a:t>FAQ 7.4 – How should specimens held for research be classified in an entity’s f/s?</a:t>
            </a: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FAQs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27885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nSpc>
                <a:spcPct val="114000"/>
              </a:lnSpc>
              <a:spcBef>
                <a:spcPts val="600"/>
              </a:spcBef>
              <a:spcAft>
                <a:spcPts val="600"/>
              </a:spcAft>
              <a:buNone/>
            </a:pPr>
            <a:r>
              <a:rPr lang="en-GB" sz="2600" b="1" dirty="0">
                <a:latin typeface="Arial" panose="020B0604020202020204" pitchFamily="34" charset="0"/>
                <a:ea typeface="Times New Roman" panose="02020603050405020304" pitchFamily="18" charset="0"/>
              </a:rPr>
              <a:t>New FAQs</a:t>
            </a:r>
          </a:p>
          <a:p>
            <a:pPr>
              <a:lnSpc>
                <a:spcPct val="114000"/>
              </a:lnSpc>
              <a:spcBef>
                <a:spcPts val="600"/>
              </a:spcBef>
              <a:spcAft>
                <a:spcPts val="600"/>
              </a:spcAft>
            </a:pPr>
            <a:r>
              <a:rPr lang="en-GB" sz="2600" dirty="0">
                <a:latin typeface="Arial" panose="020B0604020202020204" pitchFamily="34" charset="0"/>
                <a:ea typeface="Times New Roman" panose="02020603050405020304" pitchFamily="18" charset="0"/>
              </a:rPr>
              <a:t>FAQ 2.16 – Will the presentation of assets in the statement of financial position increase an entity’s risk profile? </a:t>
            </a:r>
          </a:p>
          <a:p>
            <a:pPr>
              <a:lnSpc>
                <a:spcPct val="114000"/>
              </a:lnSpc>
              <a:spcBef>
                <a:spcPts val="600"/>
              </a:spcBef>
              <a:spcAft>
                <a:spcPts val="600"/>
              </a:spcAft>
            </a:pPr>
            <a:r>
              <a:rPr lang="en-GB" sz="2600" dirty="0">
                <a:latin typeface="Arial" panose="020B0604020202020204" pitchFamily="34" charset="0"/>
                <a:ea typeface="Times New Roman" panose="02020603050405020304" pitchFamily="18" charset="0"/>
              </a:rPr>
              <a:t>FAQ 2.17 – Should assets on land be accounted for separately from land </a:t>
            </a: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FAQs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5915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marL="0" indent="0">
              <a:lnSpc>
                <a:spcPct val="114000"/>
              </a:lnSpc>
              <a:spcBef>
                <a:spcPts val="600"/>
              </a:spcBef>
              <a:spcAft>
                <a:spcPts val="600"/>
              </a:spcAft>
              <a:buNone/>
            </a:pPr>
            <a:r>
              <a:rPr lang="en-GB" sz="2600" b="1" dirty="0">
                <a:latin typeface="Arial" panose="020B0604020202020204" pitchFamily="34" charset="0"/>
                <a:ea typeface="Times New Roman" panose="02020603050405020304" pitchFamily="18" charset="0"/>
              </a:rPr>
              <a:t>New FAQs</a:t>
            </a:r>
          </a:p>
          <a:p>
            <a:pPr>
              <a:lnSpc>
                <a:spcPct val="114000"/>
              </a:lnSpc>
              <a:spcBef>
                <a:spcPts val="600"/>
              </a:spcBef>
              <a:spcAft>
                <a:spcPts val="600"/>
              </a:spcAft>
            </a:pPr>
            <a:r>
              <a:rPr lang="en-GB" sz="2600" dirty="0">
                <a:latin typeface="Arial" panose="020B0604020202020204" pitchFamily="34" charset="0"/>
                <a:ea typeface="Times New Roman" panose="02020603050405020304" pitchFamily="18" charset="0"/>
              </a:rPr>
              <a:t>FAQ 7.8 – What should be considered when determining a reliable value for a heritage asset?</a:t>
            </a:r>
          </a:p>
          <a:p>
            <a:pPr>
              <a:lnSpc>
                <a:spcPct val="114000"/>
              </a:lnSpc>
              <a:spcBef>
                <a:spcPts val="600"/>
              </a:spcBef>
              <a:spcAft>
                <a:spcPts val="600"/>
              </a:spcAft>
            </a:pPr>
            <a:r>
              <a:rPr lang="en-GB" sz="2600" dirty="0">
                <a:latin typeface="Arial" panose="020B0604020202020204" pitchFamily="34" charset="0"/>
                <a:ea typeface="Times New Roman" panose="02020603050405020304" pitchFamily="18" charset="0"/>
              </a:rPr>
              <a:t>FAQ 7.9 – How should items collected by an entity be </a:t>
            </a:r>
            <a:r>
              <a:rPr lang="en-GB" sz="2600">
                <a:latin typeface="Arial" panose="020B0604020202020204" pitchFamily="34" charset="0"/>
                <a:ea typeface="Times New Roman" panose="02020603050405020304" pitchFamily="18" charset="0"/>
              </a:rPr>
              <a:t>classified in the f/s?</a:t>
            </a: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FAQs </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5366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43BE37BB-0C9B-4DDF-948A-70A5FEA98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2275" y="5374518"/>
            <a:ext cx="2055173" cy="1391656"/>
          </a:xfrm>
          <a:prstGeom prst="rect">
            <a:avLst/>
          </a:prstGeom>
        </p:spPr>
      </p:pic>
      <p:sp>
        <p:nvSpPr>
          <p:cNvPr id="3" name="Rectangle 2">
            <a:extLst>
              <a:ext uri="{FF2B5EF4-FFF2-40B4-BE49-F238E27FC236}">
                <a16:creationId xmlns:a16="http://schemas.microsoft.com/office/drawing/2014/main" id="{6BBFBEC8-F04E-40DE-94AC-7C228F84235D}"/>
              </a:ext>
            </a:extLst>
          </p:cNvPr>
          <p:cNvSpPr/>
          <p:nvPr/>
        </p:nvSpPr>
        <p:spPr>
          <a:xfrm>
            <a:off x="1" y="6286749"/>
            <a:ext cx="5402072" cy="571251"/>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B2787CDF-4DBD-47B7-A5F7-D0F54ABEF566}"/>
              </a:ext>
            </a:extLst>
          </p:cNvPr>
          <p:cNvSpPr/>
          <p:nvPr/>
        </p:nvSpPr>
        <p:spPr>
          <a:xfrm>
            <a:off x="7717650" y="6283070"/>
            <a:ext cx="1426350" cy="571251"/>
          </a:xfrm>
          <a:prstGeom prst="rect">
            <a:avLst/>
          </a:prstGeom>
          <a:solidFill>
            <a:srgbClr val="209889"/>
          </a:solidFill>
          <a:ln>
            <a:solidFill>
              <a:srgbClr val="209889"/>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ZA"/>
          </a:p>
        </p:txBody>
      </p:sp>
      <p:sp>
        <p:nvSpPr>
          <p:cNvPr id="11" name="Rectangle 10">
            <a:extLst>
              <a:ext uri="{FF2B5EF4-FFF2-40B4-BE49-F238E27FC236}">
                <a16:creationId xmlns:a16="http://schemas.microsoft.com/office/drawing/2014/main" id="{806FA406-6AA8-4AB4-BACE-6D4FB3E8E9ED}"/>
              </a:ext>
            </a:extLst>
          </p:cNvPr>
          <p:cNvSpPr/>
          <p:nvPr/>
        </p:nvSpPr>
        <p:spPr>
          <a:xfrm>
            <a:off x="273085"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Rectangle 11">
            <a:extLst>
              <a:ext uri="{FF2B5EF4-FFF2-40B4-BE49-F238E27FC236}">
                <a16:creationId xmlns:a16="http://schemas.microsoft.com/office/drawing/2014/main" id="{34D99048-EAE7-477C-BDF5-80C696CDB686}"/>
              </a:ext>
            </a:extLst>
          </p:cNvPr>
          <p:cNvSpPr/>
          <p:nvPr/>
        </p:nvSpPr>
        <p:spPr>
          <a:xfrm>
            <a:off x="847299" y="6468871"/>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Rectangle 12">
            <a:extLst>
              <a:ext uri="{FF2B5EF4-FFF2-40B4-BE49-F238E27FC236}">
                <a16:creationId xmlns:a16="http://schemas.microsoft.com/office/drawing/2014/main" id="{8468C480-5EA3-4289-9B1D-CC9D02D47512}"/>
              </a:ext>
            </a:extLst>
          </p:cNvPr>
          <p:cNvSpPr/>
          <p:nvPr/>
        </p:nvSpPr>
        <p:spPr>
          <a:xfrm>
            <a:off x="140815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4" name="Rectangle 13">
            <a:extLst>
              <a:ext uri="{FF2B5EF4-FFF2-40B4-BE49-F238E27FC236}">
                <a16:creationId xmlns:a16="http://schemas.microsoft.com/office/drawing/2014/main" id="{D8043B89-96ED-4760-9F0D-44BDDE253D1B}"/>
              </a:ext>
            </a:extLst>
          </p:cNvPr>
          <p:cNvSpPr/>
          <p:nvPr/>
        </p:nvSpPr>
        <p:spPr>
          <a:xfrm>
            <a:off x="1969019"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7905616E-45BD-4737-80F4-7614A0D97F50}"/>
              </a:ext>
            </a:extLst>
          </p:cNvPr>
          <p:cNvSpPr/>
          <p:nvPr/>
        </p:nvSpPr>
        <p:spPr>
          <a:xfrm>
            <a:off x="2526101"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6" name="Rectangle 15">
            <a:extLst>
              <a:ext uri="{FF2B5EF4-FFF2-40B4-BE49-F238E27FC236}">
                <a16:creationId xmlns:a16="http://schemas.microsoft.com/office/drawing/2014/main" id="{37D405AF-BAD6-4191-8D9C-01484F1C81B1}"/>
              </a:ext>
            </a:extLst>
          </p:cNvPr>
          <p:cNvSpPr/>
          <p:nvPr/>
        </p:nvSpPr>
        <p:spPr>
          <a:xfrm>
            <a:off x="3091505"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7" name="Rectangle 16">
            <a:extLst>
              <a:ext uri="{FF2B5EF4-FFF2-40B4-BE49-F238E27FC236}">
                <a16:creationId xmlns:a16="http://schemas.microsoft.com/office/drawing/2014/main" id="{40A1FE91-99E8-410F-9A70-56D1236D4E3E}"/>
              </a:ext>
            </a:extLst>
          </p:cNvPr>
          <p:cNvSpPr/>
          <p:nvPr/>
        </p:nvSpPr>
        <p:spPr>
          <a:xfrm>
            <a:off x="4754864"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9" name="Rectangle 18">
            <a:extLst>
              <a:ext uri="{FF2B5EF4-FFF2-40B4-BE49-F238E27FC236}">
                <a16:creationId xmlns:a16="http://schemas.microsoft.com/office/drawing/2014/main" id="{D0B3FD45-48AE-4F56-A7E1-667811EB1D2B}"/>
              </a:ext>
            </a:extLst>
          </p:cNvPr>
          <p:cNvSpPr/>
          <p:nvPr/>
        </p:nvSpPr>
        <p:spPr>
          <a:xfrm>
            <a:off x="417726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3D6B6FBA-EE82-4DE6-901B-E1CA1383AD42}"/>
              </a:ext>
            </a:extLst>
          </p:cNvPr>
          <p:cNvSpPr/>
          <p:nvPr/>
        </p:nvSpPr>
        <p:spPr>
          <a:xfrm>
            <a:off x="363961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8" name="Rectangle 17">
            <a:extLst>
              <a:ext uri="{FF2B5EF4-FFF2-40B4-BE49-F238E27FC236}">
                <a16:creationId xmlns:a16="http://schemas.microsoft.com/office/drawing/2014/main" id="{E027BF41-1459-4B05-9B1F-8F727B44368B}"/>
              </a:ext>
            </a:extLst>
          </p:cNvPr>
          <p:cNvSpPr/>
          <p:nvPr/>
        </p:nvSpPr>
        <p:spPr>
          <a:xfrm>
            <a:off x="7988588"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1" name="Rectangle 20">
            <a:extLst>
              <a:ext uri="{FF2B5EF4-FFF2-40B4-BE49-F238E27FC236}">
                <a16:creationId xmlns:a16="http://schemas.microsoft.com/office/drawing/2014/main" id="{18CC56C9-DA26-490D-A23B-FB9B07213B76}"/>
              </a:ext>
            </a:extLst>
          </p:cNvPr>
          <p:cNvSpPr/>
          <p:nvPr/>
        </p:nvSpPr>
        <p:spPr>
          <a:xfrm>
            <a:off x="8579797" y="6465193"/>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2" name="Rectangle 7">
            <a:extLst>
              <a:ext uri="{FF2B5EF4-FFF2-40B4-BE49-F238E27FC236}">
                <a16:creationId xmlns:a16="http://schemas.microsoft.com/office/drawing/2014/main" id="{B857F405-83E0-442D-8D3B-F44B8F9385DE}"/>
              </a:ext>
            </a:extLst>
          </p:cNvPr>
          <p:cNvSpPr>
            <a:spLocks noGrp="1" noChangeArrowheads="1"/>
          </p:cNvSpPr>
          <p:nvPr>
            <p:ph type="subTitle" idx="1"/>
          </p:nvPr>
        </p:nvSpPr>
        <p:spPr>
          <a:xfrm>
            <a:off x="978782" y="1669313"/>
            <a:ext cx="7552164" cy="3284138"/>
          </a:xfrm>
        </p:spPr>
        <p:txBody>
          <a:bodyPr>
            <a:normAutofit/>
          </a:bodyPr>
          <a:lstStyle/>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Other ASB Exposure Drafts available </a:t>
            </a:r>
          </a:p>
          <a:p>
            <a:pPr eaLnBrk="1" hangingPunct="1">
              <a:lnSpc>
                <a:spcPct val="114000"/>
              </a:lnSpc>
              <a:spcBef>
                <a:spcPts val="600"/>
              </a:spcBef>
            </a:pPr>
            <a:r>
              <a:rPr lang="en-US" altLang="en-US" sz="4800" b="1" dirty="0">
                <a:latin typeface="Arial" panose="020B0604020202020204" pitchFamily="34" charset="0"/>
                <a:cs typeface="Arial" panose="020B0604020202020204" pitchFamily="34" charset="0"/>
              </a:rPr>
              <a:t>for comment</a:t>
            </a:r>
          </a:p>
          <a:p>
            <a:pPr eaLnBrk="1" hangingPunct="1">
              <a:lnSpc>
                <a:spcPct val="114000"/>
              </a:lnSpc>
              <a:spcBef>
                <a:spcPts val="600"/>
              </a:spcBef>
            </a:pPr>
            <a:endParaRPr lang="en-US" altLang="en-US" sz="4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7863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DE0091-FAE2-4E89-9C42-BB7C9B6F4C8E}"/>
              </a:ext>
            </a:extLst>
          </p:cNvPr>
          <p:cNvSpPr>
            <a:spLocks noGrp="1"/>
          </p:cNvSpPr>
          <p:nvPr>
            <p:ph idx="1"/>
          </p:nvPr>
        </p:nvSpPr>
        <p:spPr/>
        <p:txBody>
          <a:bodyPr>
            <a:normAutofit/>
          </a:bodyPr>
          <a:lstStyle/>
          <a:p>
            <a:pPr>
              <a:lnSpc>
                <a:spcPct val="114000"/>
              </a:lnSpc>
              <a:spcBef>
                <a:spcPts val="600"/>
              </a:spcBef>
              <a:spcAft>
                <a:spcPts val="600"/>
              </a:spcAft>
            </a:pPr>
            <a:r>
              <a:rPr lang="en-GB" sz="2600" b="1" dirty="0">
                <a:latin typeface="Arial" panose="020B0604020202020204" pitchFamily="34" charset="0"/>
                <a:ea typeface="Times New Roman" panose="02020603050405020304" pitchFamily="18" charset="0"/>
              </a:rPr>
              <a:t>ED 194 </a:t>
            </a:r>
            <a:r>
              <a:rPr lang="en-GB" sz="2600" dirty="0">
                <a:latin typeface="Arial" panose="020B0604020202020204" pitchFamily="34" charset="0"/>
                <a:ea typeface="Times New Roman" panose="02020603050405020304" pitchFamily="18" charset="0"/>
              </a:rPr>
              <a:t>– Proposed ASB Work Programme →18 March 2022</a:t>
            </a:r>
          </a:p>
          <a:p>
            <a:pPr>
              <a:lnSpc>
                <a:spcPct val="114000"/>
              </a:lnSpc>
              <a:spcBef>
                <a:spcPts val="600"/>
              </a:spcBef>
              <a:spcAft>
                <a:spcPts val="600"/>
              </a:spcAft>
            </a:pPr>
            <a:r>
              <a:rPr lang="en-GB" sz="2600" b="1" dirty="0">
                <a:latin typeface="Arial" panose="020B0604020202020204" pitchFamily="34" charset="0"/>
                <a:ea typeface="Times New Roman" panose="02020603050405020304" pitchFamily="18" charset="0"/>
              </a:rPr>
              <a:t>ED 195 </a:t>
            </a:r>
            <a:r>
              <a:rPr lang="en-GB" sz="2600" dirty="0">
                <a:latin typeface="Arial" panose="020B0604020202020204" pitchFamily="34" charset="0"/>
                <a:ea typeface="Times New Roman" panose="02020603050405020304" pitchFamily="18" charset="0"/>
              </a:rPr>
              <a:t>– Proposed amendments to GRAP 103 on Heritage Assets → 28 January 2022</a:t>
            </a:r>
          </a:p>
          <a:p>
            <a:pPr>
              <a:lnSpc>
                <a:spcPct val="114000"/>
              </a:lnSpc>
              <a:spcBef>
                <a:spcPts val="600"/>
              </a:spcBef>
              <a:spcAft>
                <a:spcPts val="600"/>
              </a:spcAft>
            </a:pPr>
            <a:r>
              <a:rPr lang="en-GB" sz="2600" b="1" dirty="0">
                <a:latin typeface="Arial" panose="020B0604020202020204" pitchFamily="34" charset="0"/>
                <a:ea typeface="Times New Roman" panose="02020603050405020304" pitchFamily="18" charset="0"/>
              </a:rPr>
              <a:t>ED 196</a:t>
            </a:r>
            <a:r>
              <a:rPr lang="en-GB" sz="2600" dirty="0">
                <a:latin typeface="Arial" panose="020B0604020202020204" pitchFamily="34" charset="0"/>
                <a:ea typeface="Times New Roman" panose="02020603050405020304" pitchFamily="18" charset="0"/>
              </a:rPr>
              <a:t> – Proposed Due Process Handbook → 31 March 2022</a:t>
            </a: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a:lnSpc>
                <a:spcPct val="114000"/>
              </a:lnSpc>
              <a:spcBef>
                <a:spcPts val="600"/>
              </a:spcBef>
              <a:spcAft>
                <a:spcPts val="600"/>
              </a:spcAft>
            </a:pPr>
            <a:endParaRPr lang="en-GB" sz="2600" dirty="0">
              <a:latin typeface="Arial" panose="020B0604020202020204" pitchFamily="34" charset="0"/>
              <a:ea typeface="Times New Roman" panose="02020603050405020304" pitchFamily="18" charset="0"/>
            </a:endParaRP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a:p>
            <a:pPr marL="0" indent="0">
              <a:lnSpc>
                <a:spcPct val="114000"/>
              </a:lnSpc>
              <a:spcBef>
                <a:spcPts val="600"/>
              </a:spcBef>
              <a:spcAft>
                <a:spcPts val="600"/>
              </a:spcAft>
              <a:buNone/>
            </a:pPr>
            <a:endParaRPr lang="en-GB" sz="2600" dirty="0">
              <a:latin typeface="Arial" panose="020B0604020202020204" pitchFamily="34" charset="0"/>
              <a:ea typeface="Times New Roman" panose="02020603050405020304" pitchFamily="18" charset="0"/>
            </a:endParaRP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0" name="Title 1">
            <a:extLst>
              <a:ext uri="{FF2B5EF4-FFF2-40B4-BE49-F238E27FC236}">
                <a16:creationId xmlns:a16="http://schemas.microsoft.com/office/drawing/2014/main" id="{2E50E8BC-181B-45AC-839A-2169ADD772D9}"/>
              </a:ext>
            </a:extLst>
          </p:cNvPr>
          <p:cNvSpPr>
            <a:spLocks noGrp="1"/>
          </p:cNvSpPr>
          <p:nvPr>
            <p:ph type="title"/>
          </p:nvPr>
        </p:nvSpPr>
        <p:spPr>
          <a:xfrm>
            <a:off x="1712035" y="359647"/>
            <a:ext cx="6366829" cy="1467077"/>
          </a:xfrm>
        </p:spPr>
        <p:txBody>
          <a:bodyPr>
            <a:noAutofit/>
          </a:bodyPr>
          <a:lstStyle/>
          <a:p>
            <a:pPr algn="ctr"/>
            <a:r>
              <a:rPr lang="en-GB" sz="4400" b="1" dirty="0">
                <a:effectLst/>
                <a:latin typeface="Arial" panose="020B0604020202020204" pitchFamily="34" charset="0"/>
                <a:ea typeface="Times New Roman" panose="02020603050405020304" pitchFamily="18" charset="0"/>
                <a:cs typeface="Arial" panose="020B0604020202020204" pitchFamily="34" charset="0"/>
              </a:rPr>
              <a:t>Exposure Drafts</a:t>
            </a:r>
            <a:endParaRPr lang="en-ZA" b="1" dirty="0">
              <a:latin typeface="Arial" panose="020B0604020202020204" pitchFamily="34" charset="0"/>
              <a:cs typeface="Arial" panose="020B0604020202020204" pitchFamily="34" charset="0"/>
            </a:endParaRPr>
          </a:p>
        </p:txBody>
      </p:sp>
      <p:sp>
        <p:nvSpPr>
          <p:cNvPr id="22" name="Content Placeholder 12">
            <a:extLst>
              <a:ext uri="{FF2B5EF4-FFF2-40B4-BE49-F238E27FC236}">
                <a16:creationId xmlns:a16="http://schemas.microsoft.com/office/drawing/2014/main" id="{F836114C-0AEF-4F4B-B7A1-6E32783BFE05}"/>
              </a:ext>
            </a:extLst>
          </p:cNvPr>
          <p:cNvSpPr txBox="1">
            <a:spLocks/>
          </p:cNvSpPr>
          <p:nvPr/>
        </p:nvSpPr>
        <p:spPr>
          <a:xfrm>
            <a:off x="628649" y="1687808"/>
            <a:ext cx="8213867" cy="4443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Z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58327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8904-5C0D-4B30-8465-88605F954257}"/>
              </a:ext>
            </a:extLst>
          </p:cNvPr>
          <p:cNvSpPr>
            <a:spLocks noGrp="1"/>
          </p:cNvSpPr>
          <p:nvPr>
            <p:ph type="title"/>
          </p:nvPr>
        </p:nvSpPr>
        <p:spPr>
          <a:xfrm>
            <a:off x="1116147" y="2736005"/>
            <a:ext cx="7147248" cy="692995"/>
          </a:xfrm>
        </p:spPr>
        <p:txBody>
          <a:bodyPr>
            <a:noAutofit/>
          </a:bodyPr>
          <a:lstStyle/>
          <a:p>
            <a:pPr algn="ctr"/>
            <a:r>
              <a:rPr lang="en-ZA" b="1">
                <a:latin typeface="Arial" panose="020B0604020202020204" pitchFamily="34" charset="0"/>
                <a:cs typeface="Arial" panose="020B0604020202020204" pitchFamily="34" charset="0"/>
              </a:rPr>
              <a:t>Keep informed</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3" name="Slide Number Placeholder 12">
            <a:extLst>
              <a:ext uri="{FF2B5EF4-FFF2-40B4-BE49-F238E27FC236}">
                <a16:creationId xmlns:a16="http://schemas.microsoft.com/office/drawing/2014/main" id="{03968381-AC72-4A14-AB55-1EFFB14CF956}"/>
              </a:ext>
            </a:extLst>
          </p:cNvPr>
          <p:cNvSpPr>
            <a:spLocks noGrp="1"/>
          </p:cNvSpPr>
          <p:nvPr>
            <p:ph type="sldNum" sz="quarter" idx="12"/>
          </p:nvPr>
        </p:nvSpPr>
        <p:spPr/>
        <p:txBody>
          <a:bodyPr/>
          <a:lstStyle/>
          <a:p>
            <a:fld id="{3783E3C5-DF38-4D28-9448-6CFD2C7B67B3}" type="slidenum">
              <a:rPr lang="en-ZA" smtClean="0"/>
              <a:t>32</a:t>
            </a:fld>
            <a:endParaRPr lang="en-ZA"/>
          </a:p>
        </p:txBody>
      </p:sp>
    </p:spTree>
    <p:extLst>
      <p:ext uri="{BB962C8B-B14F-4D97-AF65-F5344CB8AC3E}">
        <p14:creationId xmlns:p14="http://schemas.microsoft.com/office/powerpoint/2010/main" val="24639519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8904-5C0D-4B30-8465-88605F954257}"/>
              </a:ext>
            </a:extLst>
          </p:cNvPr>
          <p:cNvSpPr>
            <a:spLocks noGrp="1"/>
          </p:cNvSpPr>
          <p:nvPr>
            <p:ph type="title"/>
          </p:nvPr>
        </p:nvSpPr>
        <p:spPr>
          <a:xfrm>
            <a:off x="1616854" y="689969"/>
            <a:ext cx="7147248" cy="692995"/>
          </a:xfrm>
        </p:spPr>
        <p:txBody>
          <a:bodyPr>
            <a:normAutofit fontScale="90000"/>
          </a:bodyPr>
          <a:lstStyle/>
          <a:p>
            <a:pPr algn="ctr"/>
            <a:r>
              <a:rPr lang="en-ZA" b="1">
                <a:latin typeface="Arial" panose="020B0604020202020204" pitchFamily="34" charset="0"/>
                <a:cs typeface="Arial" panose="020B0604020202020204" pitchFamily="34" charset="0"/>
              </a:rPr>
              <a:t>Keep informed</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3" name="Content Placeholder 12">
            <a:extLst>
              <a:ext uri="{FF2B5EF4-FFF2-40B4-BE49-F238E27FC236}">
                <a16:creationId xmlns:a16="http://schemas.microsoft.com/office/drawing/2014/main" id="{1348A333-7477-4D52-BF92-1D825195958C}"/>
              </a:ext>
            </a:extLst>
          </p:cNvPr>
          <p:cNvSpPr>
            <a:spLocks noGrp="1"/>
          </p:cNvSpPr>
          <p:nvPr>
            <p:ph idx="1"/>
          </p:nvPr>
        </p:nvSpPr>
        <p:spPr>
          <a:xfrm>
            <a:off x="628650" y="1825625"/>
            <a:ext cx="7886700" cy="4160505"/>
          </a:xfrm>
        </p:spPr>
        <p:txBody>
          <a:bodyPr>
            <a:normAutofit/>
          </a:bodyPr>
          <a:lstStyle/>
          <a:p>
            <a:r>
              <a:rPr lang="en-ZA" sz="3200">
                <a:latin typeface="Arial" panose="020B0604020202020204" pitchFamily="34" charset="0"/>
                <a:cs typeface="Arial" panose="020B0604020202020204" pitchFamily="34" charset="0"/>
              </a:rPr>
              <a:t>FAQs. </a:t>
            </a:r>
          </a:p>
          <a:p>
            <a:r>
              <a:rPr lang="en-ZA" sz="3200">
                <a:latin typeface="Arial" panose="020B0604020202020204" pitchFamily="34" charset="0"/>
                <a:cs typeface="Arial" panose="020B0604020202020204" pitchFamily="34" charset="0"/>
              </a:rPr>
              <a:t>COVID-19 - </a:t>
            </a:r>
            <a:r>
              <a:rPr lang="en-ZA" sz="3200">
                <a:latin typeface="Arial" panose="020B0604020202020204" pitchFamily="34" charset="0"/>
                <a:cs typeface="Arial" panose="020B0604020202020204" pitchFamily="34" charset="0"/>
                <a:hlinkClick r:id="rId4"/>
              </a:rPr>
              <a:t>www.asb.co.za/covid-19/</a:t>
            </a:r>
            <a:endParaRPr lang="en-ZA" sz="3200">
              <a:latin typeface="Arial" panose="020B0604020202020204" pitchFamily="34" charset="0"/>
              <a:cs typeface="Arial" panose="020B0604020202020204" pitchFamily="34" charset="0"/>
            </a:endParaRPr>
          </a:p>
          <a:p>
            <a:r>
              <a:rPr lang="en-ZA" sz="3200">
                <a:latin typeface="Arial" panose="020B0604020202020204" pitchFamily="34" charset="0"/>
                <a:cs typeface="Arial" panose="020B0604020202020204" pitchFamily="34" charset="0"/>
              </a:rPr>
              <a:t>Research papers. </a:t>
            </a:r>
          </a:p>
          <a:p>
            <a:r>
              <a:rPr lang="en-ZA" sz="3200">
                <a:latin typeface="Arial" panose="020B0604020202020204" pitchFamily="34" charset="0"/>
                <a:cs typeface="Arial" panose="020B0604020202020204" pitchFamily="34" charset="0"/>
              </a:rPr>
              <a:t>Newsletter.  </a:t>
            </a:r>
          </a:p>
          <a:p>
            <a:r>
              <a:rPr lang="en-ZA" sz="3200">
                <a:latin typeface="Arial" panose="020B0604020202020204" pitchFamily="34" charset="0"/>
                <a:cs typeface="Arial" panose="020B0604020202020204" pitchFamily="34" charset="0"/>
              </a:rPr>
              <a:t>Social media. </a:t>
            </a:r>
          </a:p>
          <a:p>
            <a:r>
              <a:rPr lang="en-ZA" sz="3200">
                <a:latin typeface="Arial" panose="020B0604020202020204" pitchFamily="34" charset="0"/>
                <a:cs typeface="Arial" panose="020B0604020202020204" pitchFamily="34" charset="0"/>
              </a:rPr>
              <a:t>Translations of Standards.</a:t>
            </a:r>
          </a:p>
          <a:p>
            <a:pPr marL="0" indent="0">
              <a:buNone/>
            </a:pPr>
            <a:endParaRPr lang="en-ZA" sz="3200">
              <a:latin typeface="Arial" panose="020B0604020202020204" pitchFamily="34" charset="0"/>
              <a:cs typeface="Arial" panose="020B0604020202020204" pitchFamily="34" charset="0"/>
            </a:endParaRPr>
          </a:p>
          <a:p>
            <a:pPr marL="0" indent="0">
              <a:buNone/>
            </a:pPr>
            <a:endParaRPr lang="en-ZA" sz="3200">
              <a:latin typeface="Arial" panose="020B0604020202020204" pitchFamily="34" charset="0"/>
              <a:cs typeface="Arial" panose="020B0604020202020204" pitchFamily="34" charset="0"/>
            </a:endParaRPr>
          </a:p>
          <a:p>
            <a:pPr marL="0" indent="0">
              <a:buNone/>
            </a:pPr>
            <a:endParaRPr lang="en-ZA" sz="3200">
              <a:latin typeface="Arial" panose="020B0604020202020204" pitchFamily="34" charset="0"/>
              <a:cs typeface="Arial" panose="020B0604020202020204" pitchFamily="34" charset="0"/>
            </a:endParaRPr>
          </a:p>
          <a:p>
            <a:endParaRPr lang="en-ZA" sz="3200">
              <a:latin typeface="Arial" panose="020B0604020202020204" pitchFamily="34" charset="0"/>
              <a:cs typeface="Arial" panose="020B0604020202020204" pitchFamily="34" charset="0"/>
            </a:endParaRPr>
          </a:p>
        </p:txBody>
      </p:sp>
      <p:sp>
        <p:nvSpPr>
          <p:cNvPr id="18" name="Slide Number Placeholder 17">
            <a:extLst>
              <a:ext uri="{FF2B5EF4-FFF2-40B4-BE49-F238E27FC236}">
                <a16:creationId xmlns:a16="http://schemas.microsoft.com/office/drawing/2014/main" id="{3E8BB329-B7F1-46CF-8906-81B557AF26A3}"/>
              </a:ext>
            </a:extLst>
          </p:cNvPr>
          <p:cNvSpPr>
            <a:spLocks noGrp="1"/>
          </p:cNvSpPr>
          <p:nvPr>
            <p:ph type="sldNum" sz="quarter" idx="12"/>
          </p:nvPr>
        </p:nvSpPr>
        <p:spPr/>
        <p:txBody>
          <a:bodyPr/>
          <a:lstStyle/>
          <a:p>
            <a:fld id="{3783E3C5-DF38-4D28-9448-6CFD2C7B67B3}" type="slidenum">
              <a:rPr lang="en-ZA" smtClean="0"/>
              <a:t>33</a:t>
            </a:fld>
            <a:endParaRPr lang="en-ZA"/>
          </a:p>
        </p:txBody>
      </p:sp>
    </p:spTree>
    <p:extLst>
      <p:ext uri="{BB962C8B-B14F-4D97-AF65-F5344CB8AC3E}">
        <p14:creationId xmlns:p14="http://schemas.microsoft.com/office/powerpoint/2010/main" val="37897677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8904-5C0D-4B30-8465-88605F954257}"/>
              </a:ext>
            </a:extLst>
          </p:cNvPr>
          <p:cNvSpPr>
            <a:spLocks noGrp="1"/>
          </p:cNvSpPr>
          <p:nvPr>
            <p:ph type="title"/>
          </p:nvPr>
        </p:nvSpPr>
        <p:spPr>
          <a:xfrm>
            <a:off x="1616854" y="689969"/>
            <a:ext cx="7147248" cy="692995"/>
          </a:xfrm>
        </p:spPr>
        <p:txBody>
          <a:bodyPr>
            <a:normAutofit fontScale="90000"/>
          </a:bodyPr>
          <a:lstStyle/>
          <a:p>
            <a:pPr algn="ctr"/>
            <a:r>
              <a:rPr lang="en-ZA" b="1">
                <a:latin typeface="Arial" panose="020B0604020202020204" pitchFamily="34" charset="0"/>
                <a:cs typeface="Arial" panose="020B0604020202020204" pitchFamily="34" charset="0"/>
              </a:rPr>
              <a:t>Keep informed</a:t>
            </a:r>
          </a:p>
        </p:txBody>
      </p:sp>
      <p:sp>
        <p:nvSpPr>
          <p:cNvPr id="4" name="Rectangle 3">
            <a:extLst>
              <a:ext uri="{FF2B5EF4-FFF2-40B4-BE49-F238E27FC236}">
                <a16:creationId xmlns:a16="http://schemas.microsoft.com/office/drawing/2014/main" id="{D5FD0ECF-40C5-47BA-A187-DBD082E850F8}"/>
              </a:ext>
            </a:extLst>
          </p:cNvPr>
          <p:cNvSpPr/>
          <p:nvPr/>
        </p:nvSpPr>
        <p:spPr>
          <a:xfrm>
            <a:off x="-1" y="6267046"/>
            <a:ext cx="9144001" cy="568788"/>
          </a:xfrm>
          <a:prstGeom prst="rect">
            <a:avLst/>
          </a:prstGeom>
          <a:solidFill>
            <a:srgbClr val="209889"/>
          </a:solidFill>
          <a:ln>
            <a:solidFill>
              <a:srgbClr val="20988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6" name="Rectangle 5">
            <a:extLst>
              <a:ext uri="{FF2B5EF4-FFF2-40B4-BE49-F238E27FC236}">
                <a16:creationId xmlns:a16="http://schemas.microsoft.com/office/drawing/2014/main" id="{7D4D927C-6ADF-4D03-8D15-35D53B818360}"/>
              </a:ext>
            </a:extLst>
          </p:cNvPr>
          <p:cNvSpPr/>
          <p:nvPr/>
        </p:nvSpPr>
        <p:spPr>
          <a:xfrm>
            <a:off x="5519597"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7" name="Rectangle 6">
            <a:extLst>
              <a:ext uri="{FF2B5EF4-FFF2-40B4-BE49-F238E27FC236}">
                <a16:creationId xmlns:a16="http://schemas.microsoft.com/office/drawing/2014/main" id="{C688C8C9-6D91-466A-8278-D3D15D5E0E96}"/>
              </a:ext>
            </a:extLst>
          </p:cNvPr>
          <p:cNvSpPr/>
          <p:nvPr/>
        </p:nvSpPr>
        <p:spPr>
          <a:xfrm>
            <a:off x="1961811"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8" name="Rectangle 7">
            <a:extLst>
              <a:ext uri="{FF2B5EF4-FFF2-40B4-BE49-F238E27FC236}">
                <a16:creationId xmlns:a16="http://schemas.microsoft.com/office/drawing/2014/main" id="{3AEDE3F2-E8FC-4DF8-8912-1F2F88926F55}"/>
              </a:ext>
            </a:extLst>
          </p:cNvPr>
          <p:cNvSpPr/>
          <p:nvPr/>
        </p:nvSpPr>
        <p:spPr>
          <a:xfrm>
            <a:off x="375950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9" name="Rectangle 8">
            <a:extLst>
              <a:ext uri="{FF2B5EF4-FFF2-40B4-BE49-F238E27FC236}">
                <a16:creationId xmlns:a16="http://schemas.microsoft.com/office/drawing/2014/main" id="{BE1556E4-F6A4-43DB-BC37-3A2A28CB88D7}"/>
              </a:ext>
            </a:extLst>
          </p:cNvPr>
          <p:cNvSpPr/>
          <p:nvPr/>
        </p:nvSpPr>
        <p:spPr>
          <a:xfrm>
            <a:off x="4330050" y="6441268"/>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0" name="Rectangle 9">
            <a:extLst>
              <a:ext uri="{FF2B5EF4-FFF2-40B4-BE49-F238E27FC236}">
                <a16:creationId xmlns:a16="http://schemas.microsoft.com/office/drawing/2014/main" id="{87F5BCDF-EB51-4D1A-B819-FBF1CCE28D0C}"/>
              </a:ext>
            </a:extLst>
          </p:cNvPr>
          <p:cNvSpPr/>
          <p:nvPr/>
        </p:nvSpPr>
        <p:spPr>
          <a:xfrm>
            <a:off x="492398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1" name="Rectangle 10">
            <a:extLst>
              <a:ext uri="{FF2B5EF4-FFF2-40B4-BE49-F238E27FC236}">
                <a16:creationId xmlns:a16="http://schemas.microsoft.com/office/drawing/2014/main" id="{D78FEFAD-C668-4C30-8F51-ECF3CD4E2D9F}"/>
              </a:ext>
            </a:extLst>
          </p:cNvPr>
          <p:cNvSpPr/>
          <p:nvPr/>
        </p:nvSpPr>
        <p:spPr>
          <a:xfrm>
            <a:off x="317154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2" name="Rectangle 11">
            <a:extLst>
              <a:ext uri="{FF2B5EF4-FFF2-40B4-BE49-F238E27FC236}">
                <a16:creationId xmlns:a16="http://schemas.microsoft.com/office/drawing/2014/main" id="{6F115C82-AEE1-4906-ADFA-5BC01445FD21}"/>
              </a:ext>
            </a:extLst>
          </p:cNvPr>
          <p:cNvSpPr/>
          <p:nvPr/>
        </p:nvSpPr>
        <p:spPr>
          <a:xfrm>
            <a:off x="2576180"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4" name="Rectangle 13">
            <a:extLst>
              <a:ext uri="{FF2B5EF4-FFF2-40B4-BE49-F238E27FC236}">
                <a16:creationId xmlns:a16="http://schemas.microsoft.com/office/drawing/2014/main" id="{5AA86992-51A5-40CF-8F2E-859A5BC13FE3}"/>
              </a:ext>
            </a:extLst>
          </p:cNvPr>
          <p:cNvSpPr/>
          <p:nvPr/>
        </p:nvSpPr>
        <p:spPr>
          <a:xfrm>
            <a:off x="6090143"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5" name="Rectangle 14">
            <a:extLst>
              <a:ext uri="{FF2B5EF4-FFF2-40B4-BE49-F238E27FC236}">
                <a16:creationId xmlns:a16="http://schemas.microsoft.com/office/drawing/2014/main" id="{28340084-537B-4B03-A0AF-F5F14052E48D}"/>
              </a:ext>
            </a:extLst>
          </p:cNvPr>
          <p:cNvSpPr/>
          <p:nvPr/>
        </p:nvSpPr>
        <p:spPr>
          <a:xfrm>
            <a:off x="6726316"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6" name="Rectangle 15">
            <a:extLst>
              <a:ext uri="{FF2B5EF4-FFF2-40B4-BE49-F238E27FC236}">
                <a16:creationId xmlns:a16="http://schemas.microsoft.com/office/drawing/2014/main" id="{3E337448-5F23-471A-8E78-ECB0C54D6A02}"/>
              </a:ext>
            </a:extLst>
          </p:cNvPr>
          <p:cNvSpPr/>
          <p:nvPr/>
        </p:nvSpPr>
        <p:spPr>
          <a:xfrm>
            <a:off x="7330875"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7" name="Rectangle 16">
            <a:extLst>
              <a:ext uri="{FF2B5EF4-FFF2-40B4-BE49-F238E27FC236}">
                <a16:creationId xmlns:a16="http://schemas.microsoft.com/office/drawing/2014/main" id="{697B279A-633F-4EC8-8E09-AE24A753945F}"/>
              </a:ext>
            </a:extLst>
          </p:cNvPr>
          <p:cNvSpPr/>
          <p:nvPr/>
        </p:nvSpPr>
        <p:spPr>
          <a:xfrm>
            <a:off x="7924808"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1" name="Rectangle 20">
            <a:extLst>
              <a:ext uri="{FF2B5EF4-FFF2-40B4-BE49-F238E27FC236}">
                <a16:creationId xmlns:a16="http://schemas.microsoft.com/office/drawing/2014/main" id="{193C37CE-B621-4639-93F8-91A5963C341F}"/>
              </a:ext>
            </a:extLst>
          </p:cNvPr>
          <p:cNvSpPr/>
          <p:nvPr/>
        </p:nvSpPr>
        <p:spPr>
          <a:xfrm>
            <a:off x="8534404" y="6435674"/>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3" name="Rectangle 22">
            <a:extLst>
              <a:ext uri="{FF2B5EF4-FFF2-40B4-BE49-F238E27FC236}">
                <a16:creationId xmlns:a16="http://schemas.microsoft.com/office/drawing/2014/main" id="{F267E58F-FA0E-4A68-BEBD-4FD3EB5BFA46}"/>
              </a:ext>
            </a:extLst>
          </p:cNvPr>
          <p:cNvSpPr/>
          <p:nvPr/>
        </p:nvSpPr>
        <p:spPr>
          <a:xfrm>
            <a:off x="1377603"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24" name="Rectangle 23">
            <a:extLst>
              <a:ext uri="{FF2B5EF4-FFF2-40B4-BE49-F238E27FC236}">
                <a16:creationId xmlns:a16="http://schemas.microsoft.com/office/drawing/2014/main" id="{5C79E816-491C-4828-855E-94B580A31137}"/>
              </a:ext>
            </a:extLst>
          </p:cNvPr>
          <p:cNvSpPr/>
          <p:nvPr/>
        </p:nvSpPr>
        <p:spPr>
          <a:xfrm>
            <a:off x="808034"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pic>
        <p:nvPicPr>
          <p:cNvPr id="50" name="Picture 49" descr="A close up of a logo&#10;&#10;Description generated with very high confidence">
            <a:extLst>
              <a:ext uri="{FF2B5EF4-FFF2-40B4-BE49-F238E27FC236}">
                <a16:creationId xmlns:a16="http://schemas.microsoft.com/office/drawing/2014/main" id="{04510C8C-C25C-4654-A9CF-689E7251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37" y="306560"/>
            <a:ext cx="1378313" cy="1212621"/>
          </a:xfrm>
          <a:prstGeom prst="rect">
            <a:avLst/>
          </a:prstGeom>
        </p:spPr>
      </p:pic>
      <p:sp>
        <p:nvSpPr>
          <p:cNvPr id="26" name="Rectangle 25">
            <a:extLst>
              <a:ext uri="{FF2B5EF4-FFF2-40B4-BE49-F238E27FC236}">
                <a16:creationId xmlns:a16="http://schemas.microsoft.com/office/drawing/2014/main" id="{322D7968-34E2-400A-A7A2-16A30AB7E65E}"/>
              </a:ext>
            </a:extLst>
          </p:cNvPr>
          <p:cNvSpPr/>
          <p:nvPr/>
        </p:nvSpPr>
        <p:spPr>
          <a:xfrm>
            <a:off x="262935" y="6447937"/>
            <a:ext cx="308113" cy="207006"/>
          </a:xfrm>
          <a:prstGeom prst="rect">
            <a:avLst/>
          </a:prstGeom>
          <a:solidFill>
            <a:srgbClr val="A8D0C8"/>
          </a:solidFill>
          <a:ln>
            <a:solidFill>
              <a:srgbClr val="A8D0C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ZA"/>
          </a:p>
        </p:txBody>
      </p:sp>
      <p:sp>
        <p:nvSpPr>
          <p:cNvPr id="13" name="Content Placeholder 12">
            <a:extLst>
              <a:ext uri="{FF2B5EF4-FFF2-40B4-BE49-F238E27FC236}">
                <a16:creationId xmlns:a16="http://schemas.microsoft.com/office/drawing/2014/main" id="{1348A333-7477-4D52-BF92-1D825195958C}"/>
              </a:ext>
            </a:extLst>
          </p:cNvPr>
          <p:cNvSpPr>
            <a:spLocks noGrp="1"/>
          </p:cNvSpPr>
          <p:nvPr>
            <p:ph idx="1"/>
          </p:nvPr>
        </p:nvSpPr>
        <p:spPr>
          <a:xfrm>
            <a:off x="628650" y="1825625"/>
            <a:ext cx="7886700" cy="4160505"/>
          </a:xfrm>
        </p:spPr>
        <p:txBody>
          <a:bodyPr>
            <a:normAutofit/>
          </a:bodyPr>
          <a:lstStyle/>
          <a:p>
            <a:pPr marL="0" indent="0" algn="ctr">
              <a:buNone/>
            </a:pPr>
            <a:endParaRPr lang="en-ZA" sz="3200">
              <a:latin typeface="Arial" panose="020B0604020202020204" pitchFamily="34" charset="0"/>
              <a:cs typeface="Arial" panose="020B0604020202020204" pitchFamily="34" charset="0"/>
            </a:endParaRPr>
          </a:p>
          <a:p>
            <a:pPr marL="0" indent="0" algn="ctr">
              <a:buNone/>
            </a:pPr>
            <a:r>
              <a:rPr lang="en-ZA" sz="3200">
                <a:latin typeface="Arial" panose="020B0604020202020204" pitchFamily="34" charset="0"/>
                <a:cs typeface="Arial" panose="020B0604020202020204" pitchFamily="34" charset="0"/>
              </a:rPr>
              <a:t>Accounting Guidelines by OAG – </a:t>
            </a:r>
            <a:r>
              <a:rPr lang="en-ZA" sz="3200">
                <a:latin typeface="Arial" panose="020B0604020202020204" pitchFamily="34" charset="0"/>
                <a:cs typeface="Arial" panose="020B0604020202020204" pitchFamily="34" charset="0"/>
                <a:hlinkClick r:id="rId4"/>
              </a:rPr>
              <a:t>https://oag.treasury.gov.za</a:t>
            </a:r>
            <a:endParaRPr lang="en-ZA" sz="3200">
              <a:latin typeface="Arial" panose="020B0604020202020204" pitchFamily="34" charset="0"/>
              <a:cs typeface="Arial" panose="020B0604020202020204" pitchFamily="34" charset="0"/>
            </a:endParaRPr>
          </a:p>
          <a:p>
            <a:pPr marL="0" indent="0">
              <a:buNone/>
            </a:pPr>
            <a:endParaRPr lang="en-ZA" sz="3200">
              <a:latin typeface="Arial" panose="020B0604020202020204" pitchFamily="34" charset="0"/>
              <a:cs typeface="Arial" panose="020B0604020202020204" pitchFamily="34" charset="0"/>
            </a:endParaRPr>
          </a:p>
          <a:p>
            <a:pPr marL="0" indent="0">
              <a:buNone/>
            </a:pPr>
            <a:endParaRPr lang="en-ZA" sz="3200">
              <a:latin typeface="Arial" panose="020B0604020202020204" pitchFamily="34" charset="0"/>
              <a:cs typeface="Arial" panose="020B0604020202020204" pitchFamily="34" charset="0"/>
            </a:endParaRPr>
          </a:p>
          <a:p>
            <a:endParaRPr lang="en-ZA" sz="3200">
              <a:latin typeface="Arial" panose="020B0604020202020204" pitchFamily="34" charset="0"/>
              <a:cs typeface="Arial" panose="020B0604020202020204" pitchFamily="34" charset="0"/>
            </a:endParaRPr>
          </a:p>
        </p:txBody>
      </p:sp>
      <p:sp>
        <p:nvSpPr>
          <p:cNvPr id="18" name="Slide Number Placeholder 17">
            <a:extLst>
              <a:ext uri="{FF2B5EF4-FFF2-40B4-BE49-F238E27FC236}">
                <a16:creationId xmlns:a16="http://schemas.microsoft.com/office/drawing/2014/main" id="{9EB723BE-8753-4B6E-A9D2-793F8C1A6301}"/>
              </a:ext>
            </a:extLst>
          </p:cNvPr>
          <p:cNvSpPr>
            <a:spLocks noGrp="1"/>
          </p:cNvSpPr>
          <p:nvPr>
            <p:ph type="sldNum" sz="quarter" idx="12"/>
          </p:nvPr>
        </p:nvSpPr>
        <p:spPr/>
        <p:txBody>
          <a:bodyPr/>
          <a:lstStyle/>
          <a:p>
            <a:fld id="{3783E3C5-DF38-4D28-9448-6CFD2C7B67B3}" type="slidenum">
              <a:rPr lang="en-ZA" smtClean="0"/>
              <a:t>34</a:t>
            </a:fld>
            <a:endParaRPr lang="en-ZA"/>
          </a:p>
        </p:txBody>
      </p:sp>
    </p:spTree>
    <p:extLst>
      <p:ext uri="{BB962C8B-B14F-4D97-AF65-F5344CB8AC3E}">
        <p14:creationId xmlns:p14="http://schemas.microsoft.com/office/powerpoint/2010/main" val="18101566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logo&#10;&#10;Description generated with very high confidence">
            <a:extLst>
              <a:ext uri="{FF2B5EF4-FFF2-40B4-BE49-F238E27FC236}">
                <a16:creationId xmlns:a16="http://schemas.microsoft.com/office/drawing/2014/main" id="{54689814-35DE-45A9-913E-A8274183DD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395" y="1123527"/>
            <a:ext cx="4944387" cy="4604800"/>
          </a:xfrm>
          <a:prstGeom prst="rect">
            <a:avLst/>
          </a:prstGeom>
        </p:spPr>
      </p:pic>
      <p:sp>
        <p:nvSpPr>
          <p:cNvPr id="3" name="TextBox 2">
            <a:extLst>
              <a:ext uri="{FF2B5EF4-FFF2-40B4-BE49-F238E27FC236}">
                <a16:creationId xmlns:a16="http://schemas.microsoft.com/office/drawing/2014/main" id="{05F97158-4966-4A95-982F-D0FC5B799992}"/>
              </a:ext>
            </a:extLst>
          </p:cNvPr>
          <p:cNvSpPr txBox="1"/>
          <p:nvPr/>
        </p:nvSpPr>
        <p:spPr>
          <a:xfrm>
            <a:off x="243844" y="3425927"/>
            <a:ext cx="7802876" cy="3762568"/>
          </a:xfrm>
          <a:custGeom>
            <a:avLst/>
            <a:gdLst>
              <a:gd name="connsiteX0" fmla="*/ 0 w 7201988"/>
              <a:gd name="connsiteY0" fmla="*/ 0 h 2264229"/>
              <a:gd name="connsiteX1" fmla="*/ 7201988 w 7201988"/>
              <a:gd name="connsiteY1" fmla="*/ 0 h 2264229"/>
              <a:gd name="connsiteX2" fmla="*/ 7201988 w 7201988"/>
              <a:gd name="connsiteY2" fmla="*/ 2264229 h 2264229"/>
              <a:gd name="connsiteX3" fmla="*/ 0 w 7201988"/>
              <a:gd name="connsiteY3" fmla="*/ 2264229 h 2264229"/>
              <a:gd name="connsiteX4" fmla="*/ 0 w 7201988"/>
              <a:gd name="connsiteY4" fmla="*/ 0 h 2264229"/>
              <a:gd name="connsiteX0" fmla="*/ 0 w 7410994"/>
              <a:gd name="connsiteY0" fmla="*/ 0 h 3622766"/>
              <a:gd name="connsiteX1" fmla="*/ 7410994 w 7410994"/>
              <a:gd name="connsiteY1" fmla="*/ 1358537 h 3622766"/>
              <a:gd name="connsiteX2" fmla="*/ 7410994 w 7410994"/>
              <a:gd name="connsiteY2" fmla="*/ 3622766 h 3622766"/>
              <a:gd name="connsiteX3" fmla="*/ 209006 w 7410994"/>
              <a:gd name="connsiteY3" fmla="*/ 3622766 h 3622766"/>
              <a:gd name="connsiteX4" fmla="*/ 0 w 7410994"/>
              <a:gd name="connsiteY4" fmla="*/ 0 h 3622766"/>
              <a:gd name="connsiteX0" fmla="*/ 0 w 7550331"/>
              <a:gd name="connsiteY0" fmla="*/ 60960 h 3683726"/>
              <a:gd name="connsiteX1" fmla="*/ 7550331 w 7550331"/>
              <a:gd name="connsiteY1" fmla="*/ 0 h 3683726"/>
              <a:gd name="connsiteX2" fmla="*/ 7410994 w 7550331"/>
              <a:gd name="connsiteY2" fmla="*/ 3683726 h 3683726"/>
              <a:gd name="connsiteX3" fmla="*/ 209006 w 7550331"/>
              <a:gd name="connsiteY3" fmla="*/ 3683726 h 3683726"/>
              <a:gd name="connsiteX4" fmla="*/ 0 w 7550331"/>
              <a:gd name="connsiteY4" fmla="*/ 60960 h 3683726"/>
              <a:gd name="connsiteX0" fmla="*/ 0 w 7611291"/>
              <a:gd name="connsiteY0" fmla="*/ 60960 h 3692435"/>
              <a:gd name="connsiteX1" fmla="*/ 7550331 w 7611291"/>
              <a:gd name="connsiteY1" fmla="*/ 0 h 3692435"/>
              <a:gd name="connsiteX2" fmla="*/ 7611291 w 7611291"/>
              <a:gd name="connsiteY2" fmla="*/ 3692435 h 3692435"/>
              <a:gd name="connsiteX3" fmla="*/ 209006 w 7611291"/>
              <a:gd name="connsiteY3" fmla="*/ 3683726 h 3692435"/>
              <a:gd name="connsiteX4" fmla="*/ 0 w 7611291"/>
              <a:gd name="connsiteY4" fmla="*/ 60960 h 3692435"/>
              <a:gd name="connsiteX0" fmla="*/ 0 w 7611291"/>
              <a:gd name="connsiteY0" fmla="*/ 60960 h 4544910"/>
              <a:gd name="connsiteX1" fmla="*/ 7550331 w 7611291"/>
              <a:gd name="connsiteY1" fmla="*/ 0 h 4544910"/>
              <a:gd name="connsiteX2" fmla="*/ 7611291 w 7611291"/>
              <a:gd name="connsiteY2" fmla="*/ 3692435 h 4544910"/>
              <a:gd name="connsiteX3" fmla="*/ 209006 w 7611291"/>
              <a:gd name="connsiteY3" fmla="*/ 3683726 h 4544910"/>
              <a:gd name="connsiteX4" fmla="*/ 0 w 7611291"/>
              <a:gd name="connsiteY4" fmla="*/ 60960 h 4544910"/>
              <a:gd name="connsiteX0" fmla="*/ 0 w 7611291"/>
              <a:gd name="connsiteY0" fmla="*/ 60960 h 4884489"/>
              <a:gd name="connsiteX1" fmla="*/ 7550331 w 7611291"/>
              <a:gd name="connsiteY1" fmla="*/ 0 h 4884489"/>
              <a:gd name="connsiteX2" fmla="*/ 7611291 w 7611291"/>
              <a:gd name="connsiteY2" fmla="*/ 3692435 h 4884489"/>
              <a:gd name="connsiteX3" fmla="*/ 278675 w 7611291"/>
              <a:gd name="connsiteY3" fmla="*/ 4632960 h 4884489"/>
              <a:gd name="connsiteX4" fmla="*/ 0 w 7611291"/>
              <a:gd name="connsiteY4" fmla="*/ 60960 h 4884489"/>
              <a:gd name="connsiteX0" fmla="*/ 0 w 7550331"/>
              <a:gd name="connsiteY0" fmla="*/ 60960 h 5170601"/>
              <a:gd name="connsiteX1" fmla="*/ 7550331 w 7550331"/>
              <a:gd name="connsiteY1" fmla="*/ 0 h 5170601"/>
              <a:gd name="connsiteX2" fmla="*/ 7515497 w 7550331"/>
              <a:gd name="connsiteY2" fmla="*/ 4180115 h 5170601"/>
              <a:gd name="connsiteX3" fmla="*/ 278675 w 7550331"/>
              <a:gd name="connsiteY3" fmla="*/ 4632960 h 5170601"/>
              <a:gd name="connsiteX4" fmla="*/ 0 w 7550331"/>
              <a:gd name="connsiteY4" fmla="*/ 60960 h 5170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50331" h="5170601">
                <a:moveTo>
                  <a:pt x="0" y="60960"/>
                </a:moveTo>
                <a:lnTo>
                  <a:pt x="7550331" y="0"/>
                </a:lnTo>
                <a:lnTo>
                  <a:pt x="7515497" y="4180115"/>
                </a:lnTo>
                <a:cubicBezTo>
                  <a:pt x="5100320" y="6101806"/>
                  <a:pt x="2746103" y="4635863"/>
                  <a:pt x="278675" y="4632960"/>
                </a:cubicBezTo>
                <a:lnTo>
                  <a:pt x="0" y="60960"/>
                </a:lnTo>
                <a:close/>
              </a:path>
            </a:pathLst>
          </a:custGeom>
          <a:noFill/>
        </p:spPr>
        <p:txBody>
          <a:bodyPr wrap="square" rtlCol="0">
            <a:spAutoFit/>
          </a:bodyPr>
          <a:lstStyle/>
          <a:p>
            <a:pPr>
              <a:spcBef>
                <a:spcPct val="75000"/>
              </a:spcBef>
            </a:pPr>
            <a:r>
              <a:rPr lang="en-ZA" altLang="en-US"/>
              <a:t>Tel: (011) 697-0660</a:t>
            </a:r>
          </a:p>
          <a:p>
            <a:pPr>
              <a:spcBef>
                <a:spcPct val="75000"/>
              </a:spcBef>
            </a:pPr>
            <a:r>
              <a:rPr lang="en-ZA" altLang="en-US"/>
              <a:t>Fax: (011) 697-0666</a:t>
            </a:r>
          </a:p>
          <a:p>
            <a:pPr>
              <a:spcBef>
                <a:spcPct val="75000"/>
              </a:spcBef>
            </a:pPr>
            <a:r>
              <a:rPr lang="en-ZA" altLang="en-US"/>
              <a:t>Email: </a:t>
            </a:r>
            <a:r>
              <a:rPr lang="en-ZA" altLang="en-US">
                <a:solidFill>
                  <a:srgbClr val="A8D0C8"/>
                </a:solidFill>
                <a:hlinkClick r:id="rId3">
                  <a:extLst>
                    <a:ext uri="{A12FA001-AC4F-418D-AE19-62706E023703}">
                      <ahyp:hlinkClr xmlns:ahyp="http://schemas.microsoft.com/office/drawing/2018/hyperlinkcolor" val="tx"/>
                    </a:ext>
                  </a:extLst>
                </a:hlinkClick>
              </a:rPr>
              <a:t>info@asb.co.za</a:t>
            </a:r>
            <a:endParaRPr lang="en-ZA" altLang="en-US">
              <a:solidFill>
                <a:srgbClr val="A8D0C8"/>
              </a:solidFill>
            </a:endParaRPr>
          </a:p>
          <a:p>
            <a:pPr>
              <a:spcBef>
                <a:spcPct val="75000"/>
              </a:spcBef>
            </a:pPr>
            <a:r>
              <a:rPr lang="en-ZA" altLang="en-US"/>
              <a:t>Website: </a:t>
            </a:r>
            <a:r>
              <a:rPr lang="en-ZA" altLang="en-US">
                <a:solidFill>
                  <a:srgbClr val="A8D0C8"/>
                </a:solidFill>
                <a:hlinkClick r:id="rId4">
                  <a:extLst>
                    <a:ext uri="{A12FA001-AC4F-418D-AE19-62706E023703}">
                      <ahyp:hlinkClr xmlns:ahyp="http://schemas.microsoft.com/office/drawing/2018/hyperlinkcolor" val="tx"/>
                    </a:ext>
                  </a:extLst>
                </a:hlinkClick>
              </a:rPr>
              <a:t>www.asb.co.za</a:t>
            </a:r>
            <a:endParaRPr lang="en-ZA" altLang="en-US">
              <a:solidFill>
                <a:srgbClr val="A8D0C8"/>
              </a:solidFill>
            </a:endParaRPr>
          </a:p>
          <a:p>
            <a:pPr>
              <a:spcBef>
                <a:spcPct val="75000"/>
              </a:spcBef>
            </a:pPr>
            <a:r>
              <a:rPr lang="en-ZA" altLang="en-US"/>
              <a:t>     </a:t>
            </a:r>
          </a:p>
          <a:p>
            <a:pPr>
              <a:spcBef>
                <a:spcPct val="75000"/>
              </a:spcBef>
            </a:pPr>
            <a:endParaRPr lang="en-ZA" altLang="en-US"/>
          </a:p>
          <a:p>
            <a:pPr>
              <a:spcBef>
                <a:spcPct val="75000"/>
              </a:spcBef>
            </a:pPr>
            <a:endParaRPr lang="en-ZA" altLang="en-US"/>
          </a:p>
          <a:p>
            <a:pPr>
              <a:spcBef>
                <a:spcPct val="75000"/>
              </a:spcBef>
            </a:pPr>
            <a:endParaRPr lang="en-GB" altLang="en-US"/>
          </a:p>
        </p:txBody>
      </p:sp>
      <p:sp>
        <p:nvSpPr>
          <p:cNvPr id="5" name="TextBox 4">
            <a:extLst>
              <a:ext uri="{FF2B5EF4-FFF2-40B4-BE49-F238E27FC236}">
                <a16:creationId xmlns:a16="http://schemas.microsoft.com/office/drawing/2014/main" id="{00149D30-F48D-4D3C-A2AC-B6E9C37F1728}"/>
              </a:ext>
            </a:extLst>
          </p:cNvPr>
          <p:cNvSpPr txBox="1"/>
          <p:nvPr/>
        </p:nvSpPr>
        <p:spPr>
          <a:xfrm>
            <a:off x="243844" y="2612572"/>
            <a:ext cx="2247385" cy="584775"/>
          </a:xfrm>
          <a:prstGeom prst="rect">
            <a:avLst/>
          </a:prstGeom>
          <a:noFill/>
        </p:spPr>
        <p:txBody>
          <a:bodyPr wrap="square" rtlCol="0">
            <a:spAutoFit/>
          </a:bodyPr>
          <a:lstStyle/>
          <a:p>
            <a:r>
              <a:rPr lang="en-ZA" altLang="en-US" sz="2400" b="1">
                <a:solidFill>
                  <a:srgbClr val="209889"/>
                </a:solidFill>
              </a:rPr>
              <a:t>Contact</a:t>
            </a:r>
            <a:r>
              <a:rPr lang="en-ZA" altLang="en-US" sz="3200" b="1"/>
              <a:t> </a:t>
            </a:r>
            <a:r>
              <a:rPr lang="en-ZA" altLang="en-US" sz="2400" b="1">
                <a:solidFill>
                  <a:srgbClr val="209889"/>
                </a:solidFill>
              </a:rPr>
              <a:t>details</a:t>
            </a:r>
            <a:endParaRPr lang="en-ZA" sz="2400">
              <a:solidFill>
                <a:srgbClr val="209889"/>
              </a:solidFill>
            </a:endParaRPr>
          </a:p>
        </p:txBody>
      </p:sp>
    </p:spTree>
    <p:extLst>
      <p:ext uri="{BB962C8B-B14F-4D97-AF65-F5344CB8AC3E}">
        <p14:creationId xmlns:p14="http://schemas.microsoft.com/office/powerpoint/2010/main" val="10956656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D3D16081F89D14CA2B7B39FAF21F926" ma:contentTypeVersion="13" ma:contentTypeDescription="Create a new document." ma:contentTypeScope="" ma:versionID="e3c86574b3092c832045263e7b39a9ef">
  <xsd:schema xmlns:xsd="http://www.w3.org/2001/XMLSchema" xmlns:xs="http://www.w3.org/2001/XMLSchema" xmlns:p="http://schemas.microsoft.com/office/2006/metadata/properties" xmlns:ns2="6a041fef-b2a2-45b4-b827-c1b268bc63d3" xmlns:ns3="d094dff4-07c0-4d2a-b32c-3b15810ab268" targetNamespace="http://schemas.microsoft.com/office/2006/metadata/properties" ma:root="true" ma:fieldsID="0d7fa67c6a4575cf83ef886cfd4935b2" ns2:_="" ns3:_="">
    <xsd:import namespace="6a041fef-b2a2-45b4-b827-c1b268bc63d3"/>
    <xsd:import namespace="d094dff4-07c0-4d2a-b32c-3b15810ab26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041fef-b2a2-45b4-b827-c1b268bc63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094dff4-07c0-4d2a-b32c-3b15810ab26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E4F221-D0CF-4B04-9926-2CEE05E8734D}">
  <ds:schemaRefs>
    <ds:schemaRef ds:uri="http://schemas.microsoft.com/sharepoint/v3/contenttype/forms"/>
  </ds:schemaRefs>
</ds:datastoreItem>
</file>

<file path=customXml/itemProps2.xml><?xml version="1.0" encoding="utf-8"?>
<ds:datastoreItem xmlns:ds="http://schemas.openxmlformats.org/officeDocument/2006/customXml" ds:itemID="{C830D2EA-2F61-4865-8FEE-2DDA952327BB}">
  <ds:schemaRefs>
    <ds:schemaRef ds:uri="http://purl.org/dc/elements/1.1/"/>
    <ds:schemaRef ds:uri="http://purl.org/dc/terms/"/>
    <ds:schemaRef ds:uri="http://purl.org/dc/dcmitype/"/>
    <ds:schemaRef ds:uri="http://schemas.microsoft.com/office/infopath/2007/PartnerControls"/>
    <ds:schemaRef ds:uri="http://schemas.microsoft.com/office/2006/metadata/properties"/>
    <ds:schemaRef ds:uri="http://schemas.openxmlformats.org/package/2006/metadata/core-properties"/>
    <ds:schemaRef ds:uri="http://schemas.microsoft.com/office/2006/documentManagement/types"/>
    <ds:schemaRef ds:uri="d094dff4-07c0-4d2a-b32c-3b15810ab268"/>
    <ds:schemaRef ds:uri="6a041fef-b2a2-45b4-b827-c1b268bc63d3"/>
    <ds:schemaRef ds:uri="http://www.w3.org/XML/1998/namespace"/>
  </ds:schemaRefs>
</ds:datastoreItem>
</file>

<file path=customXml/itemProps3.xml><?xml version="1.0" encoding="utf-8"?>
<ds:datastoreItem xmlns:ds="http://schemas.openxmlformats.org/officeDocument/2006/customXml" ds:itemID="{C4820D3B-DC07-45AA-B600-869CB3B547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041fef-b2a2-45b4-b827-c1b268bc63d3"/>
    <ds:schemaRef ds:uri="d094dff4-07c0-4d2a-b32c-3b15810ab2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1653</Words>
  <Application>Microsoft Office PowerPoint</Application>
  <PresentationFormat>On-screen Show (4:3)</PresentationFormat>
  <Paragraphs>216</Paragraphs>
  <Slides>35</Slides>
  <Notes>34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Office Theme</vt:lpstr>
      <vt:lpstr>PowerPoint Presentation</vt:lpstr>
      <vt:lpstr>Disclaimer</vt:lpstr>
      <vt:lpstr>Agenda </vt:lpstr>
      <vt:lpstr>PowerPoint Presentation</vt:lpstr>
      <vt:lpstr>Background </vt:lpstr>
      <vt:lpstr>Proposed amendments to GRAP 103</vt:lpstr>
      <vt:lpstr>Definition of a heritage asset</vt:lpstr>
      <vt:lpstr>Definition of a heritage asset</vt:lpstr>
      <vt:lpstr>Definition of a heritage asset</vt:lpstr>
      <vt:lpstr>Classification of a dual purpose h/a </vt:lpstr>
      <vt:lpstr>Classification of a dual purpose h/a </vt:lpstr>
      <vt:lpstr>Classification of a dual purpose h/a </vt:lpstr>
      <vt:lpstr>Determining a reliable value </vt:lpstr>
      <vt:lpstr>Determining a reliable value </vt:lpstr>
      <vt:lpstr>Determining a reliable value </vt:lpstr>
      <vt:lpstr>Determining a reliable value </vt:lpstr>
      <vt:lpstr>Subsequent re-assessment  </vt:lpstr>
      <vt:lpstr>Subsequent re-assessment  </vt:lpstr>
      <vt:lpstr>Subsequent re-assessment  </vt:lpstr>
      <vt:lpstr>Aggregate individually insignificant h/a </vt:lpstr>
      <vt:lpstr>Impairment of h/a </vt:lpstr>
      <vt:lpstr>Impairment of h/a </vt:lpstr>
      <vt:lpstr>Encouraged disclosures </vt:lpstr>
      <vt:lpstr>Encouraged disclosures </vt:lpstr>
      <vt:lpstr>Any other general comment? </vt:lpstr>
      <vt:lpstr>PowerPoint Presentation</vt:lpstr>
      <vt:lpstr>FAQs </vt:lpstr>
      <vt:lpstr>FAQs </vt:lpstr>
      <vt:lpstr>FAQs </vt:lpstr>
      <vt:lpstr>PowerPoint Presentation</vt:lpstr>
      <vt:lpstr>Exposure Drafts</vt:lpstr>
      <vt:lpstr>Keep informed</vt:lpstr>
      <vt:lpstr>Keep informed</vt:lpstr>
      <vt:lpstr>Keep informed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Julianne Vissie</dc:creator>
  <cp:lastModifiedBy>Amanda Botha</cp:lastModifiedBy>
  <cp:revision>349</cp:revision>
  <dcterms:created xsi:type="dcterms:W3CDTF">2019-04-11T13:01:16Z</dcterms:created>
  <dcterms:modified xsi:type="dcterms:W3CDTF">2022-01-19T12:11:46Z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0x0101003D3D16081F89D14CA2B7B39FAF21F926</vt:lpwstr>
  </property>
</Properties>
</file>